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8.xml" ContentType="application/vnd.openxmlformats-officedocument.presentationml.tags+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11"/>
  </p:notesMasterIdLst>
  <p:sldIdLst>
    <p:sldId id="300" r:id="rId2"/>
    <p:sldId id="323" r:id="rId3"/>
    <p:sldId id="2141411528" r:id="rId4"/>
    <p:sldId id="361" r:id="rId5"/>
    <p:sldId id="374" r:id="rId6"/>
    <p:sldId id="2141411520" r:id="rId7"/>
    <p:sldId id="2141411525" r:id="rId8"/>
    <p:sldId id="2141411530" r:id="rId9"/>
    <p:sldId id="327" r:id="rId10"/>
  </p:sldIdLst>
  <p:sldSz cx="12192000" cy="6858000"/>
  <p:notesSz cx="6858000" cy="9144000"/>
  <p:embeddedFontLst>
    <p:embeddedFont>
      <p:font typeface="Atkinson Hyperlegible" pitchFamily="2" charset="0"/>
      <p:regular r:id="rId12"/>
      <p:bold r:id="rId13"/>
      <p:italic r:id="rId14"/>
      <p:boldItalic r:id="rId15"/>
    </p:embeddedFont>
    <p:embeddedFont>
      <p:font typeface="Calibri" panose="020F0502020204030204" pitchFamily="34" charset="0"/>
      <p:regular r:id="rId16"/>
      <p:bold r:id="rId17"/>
      <p:italic r:id="rId18"/>
      <p:boldItalic r:id="rId19"/>
    </p:embeddedFont>
    <p:embeddedFont>
      <p:font typeface="Cambria" panose="02040503050406030204" pitchFamily="18" charset="0"/>
      <p:regular r:id="rId20"/>
      <p:bold r:id="rId21"/>
      <p:italic r:id="rId22"/>
      <p:boldItalic r:id="rId23"/>
    </p:embeddedFont>
  </p:embeddedFontLst>
  <p:custDataLst>
    <p:tags r:id="rId24"/>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BEBE6"/>
    <a:srgbClr val="98D7CE"/>
    <a:srgbClr val="595959"/>
    <a:srgbClr val="F2F2F2"/>
    <a:srgbClr val="BAECE4"/>
    <a:srgbClr val="31B09C"/>
    <a:srgbClr val="C7DDF1"/>
    <a:srgbClr val="DEEBF7"/>
    <a:srgbClr val="B3C0E2"/>
    <a:srgbClr val="26262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14" autoAdjust="0"/>
    <p:restoredTop sz="71792" autoAdjust="0"/>
  </p:normalViewPr>
  <p:slideViewPr>
    <p:cSldViewPr snapToGrid="0">
      <p:cViewPr varScale="1">
        <p:scale>
          <a:sx n="79" d="100"/>
          <a:sy n="79" d="100"/>
        </p:scale>
        <p:origin x="1830" y="90"/>
      </p:cViewPr>
      <p:guideLst>
        <p:guide orient="horz" pos="2160"/>
        <p:guide pos="3840"/>
      </p:guideLst>
    </p:cSldViewPr>
  </p:slideViewPr>
  <p:notesTextViewPr>
    <p:cViewPr>
      <p:scale>
        <a:sx n="3" d="2"/>
        <a:sy n="3" d="2"/>
      </p:scale>
      <p:origin x="0" y="0"/>
    </p:cViewPr>
  </p:notesTextViewPr>
  <p:notesViewPr>
    <p:cSldViewPr snapToGrid="0">
      <p:cViewPr varScale="1">
        <p:scale>
          <a:sx n="87" d="100"/>
          <a:sy n="87" d="100"/>
        </p:scale>
        <p:origin x="3840" y="9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font" Target="fonts/font7.fntdata"/><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10.fntdata"/><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font" Target="fonts/font6.fntdata"/><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5.fntdata"/><Relationship Id="rId20"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24" Type="http://schemas.openxmlformats.org/officeDocument/2006/relationships/tags" Target="tags/tag1.xml"/><Relationship Id="rId5" Type="http://schemas.openxmlformats.org/officeDocument/2006/relationships/slide" Target="slides/slide4.xml"/><Relationship Id="rId15" Type="http://schemas.openxmlformats.org/officeDocument/2006/relationships/font" Target="fonts/font4.fntdata"/><Relationship Id="rId23" Type="http://schemas.openxmlformats.org/officeDocument/2006/relationships/font" Target="fonts/font12.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 Id="rId22" Type="http://schemas.openxmlformats.org/officeDocument/2006/relationships/font" Target="fonts/font11.fntdata"/><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155448C-9631-42E7-A042-829907BF31F8}" type="datetimeFigureOut">
              <a:rPr lang="en-GB" smtClean="0"/>
              <a:t>02/02/2023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C1D9D50-C061-45AE-A04B-DE5F593CE4BE}" type="slidenum">
              <a:rPr lang="en-GB" smtClean="0"/>
              <a:t>‹#›</a:t>
            </a:fld>
            <a:endParaRPr lang="en-GB"/>
          </a:p>
        </p:txBody>
      </p:sp>
    </p:spTree>
    <p:extLst>
      <p:ext uri="{BB962C8B-B14F-4D97-AF65-F5344CB8AC3E}">
        <p14:creationId xmlns:p14="http://schemas.microsoft.com/office/powerpoint/2010/main" val="6809534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Welcome to Unit 1 of Module 4.</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this unit, we will look at the meaning of data interpretation in the context of the HHFA.</a:t>
            </a:r>
            <a:endParaRPr lang="en-GB" sz="1200" kern="1200" dirty="0">
              <a:solidFill>
                <a:schemeClr val="tx1"/>
              </a:solidFill>
              <a:effectLst/>
              <a:latin typeface="+mn-lt"/>
              <a:ea typeface="+mn-ea"/>
              <a:cs typeface="+mn-cs"/>
            </a:endParaRPr>
          </a:p>
          <a:p>
            <a:endParaRPr lang="en-GB" dirty="0"/>
          </a:p>
        </p:txBody>
      </p:sp>
      <p:sp>
        <p:nvSpPr>
          <p:cNvPr id="4" name="Slide Number Placeholder 3"/>
          <p:cNvSpPr>
            <a:spLocks noGrp="1"/>
          </p:cNvSpPr>
          <p:nvPr>
            <p:ph type="sldNum" sz="quarter" idx="5"/>
          </p:nvPr>
        </p:nvSpPr>
        <p:spPr/>
        <p:txBody>
          <a:bodyPr/>
          <a:lstStyle/>
          <a:p>
            <a:fld id="{7C1D9D50-C061-45AE-A04B-DE5F593CE4BE}" type="slidenum">
              <a:rPr lang="en-GB" smtClean="0"/>
              <a:t>1</a:t>
            </a:fld>
            <a:endParaRPr lang="en-GB"/>
          </a:p>
        </p:txBody>
      </p:sp>
    </p:spTree>
    <p:extLst>
      <p:ext uri="{BB962C8B-B14F-4D97-AF65-F5344CB8AC3E}">
        <p14:creationId xmlns:p14="http://schemas.microsoft.com/office/powerpoint/2010/main" val="13933798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By the end of this unit, you </a:t>
            </a:r>
            <a:r>
              <a:rPr lang="en-US" sz="1200" kern="1200">
                <a:solidFill>
                  <a:schemeClr val="tx1"/>
                </a:solidFill>
                <a:effectLst/>
                <a:latin typeface="+mn-lt"/>
                <a:ea typeface="+mn-ea"/>
                <a:cs typeface="+mn-cs"/>
              </a:rPr>
              <a:t>will explain </a:t>
            </a:r>
            <a:r>
              <a:rPr lang="en-US" sz="1200" kern="1200" dirty="0">
                <a:solidFill>
                  <a:schemeClr val="tx1"/>
                </a:solidFill>
                <a:effectLst/>
                <a:latin typeface="+mn-lt"/>
                <a:ea typeface="+mn-ea"/>
                <a:cs typeface="+mn-cs"/>
              </a:rPr>
              <a:t>the meaning of data interpretation in the context of the HHFA.</a:t>
            </a:r>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7C1D9D50-C061-45AE-A04B-DE5F593CE4BE}" type="slidenum">
              <a:rPr lang="en-GB" smtClean="0"/>
              <a:t>2</a:t>
            </a:fld>
            <a:endParaRPr lang="en-GB"/>
          </a:p>
        </p:txBody>
      </p:sp>
    </p:spTree>
    <p:extLst>
      <p:ext uri="{BB962C8B-B14F-4D97-AF65-F5344CB8AC3E}">
        <p14:creationId xmlns:p14="http://schemas.microsoft.com/office/powerpoint/2010/main" val="17482223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Module 3 we discussed the stages in the initial review and description of HHFA data. </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These stages are essential but they are not enough – we need to go beyond a mere description of data.</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Data are “dumb”- they do not communicate meaning for themselves. Therefore, we need to </a:t>
            </a:r>
            <a:r>
              <a:rPr lang="en-US" sz="1200" b="1" kern="1200" dirty="0">
                <a:solidFill>
                  <a:schemeClr val="tx1"/>
                </a:solidFill>
                <a:effectLst/>
                <a:latin typeface="+mn-lt"/>
                <a:ea typeface="+mn-ea"/>
                <a:cs typeface="+mn-cs"/>
              </a:rPr>
              <a:t>interpret</a:t>
            </a:r>
            <a:r>
              <a:rPr lang="en-US" sz="1200" kern="1200" dirty="0">
                <a:solidFill>
                  <a:schemeClr val="tx1"/>
                </a:solidFill>
                <a:effectLst/>
                <a:latin typeface="+mn-lt"/>
                <a:ea typeface="+mn-ea"/>
                <a:cs typeface="+mn-cs"/>
              </a:rPr>
              <a:t> the data to understand their meaning. </a:t>
            </a:r>
            <a:endParaRPr lang="en-GB" sz="1200" kern="1200" dirty="0">
              <a:solidFill>
                <a:schemeClr val="tx1"/>
              </a:solidFill>
              <a:effectLst/>
              <a:latin typeface="+mn-lt"/>
              <a:ea typeface="+mn-ea"/>
              <a:cs typeface="+mn-cs"/>
            </a:endParaRPr>
          </a:p>
          <a:p>
            <a:r>
              <a:rPr lang="en-US" sz="1800" dirty="0">
                <a:effectLst/>
                <a:latin typeface="Calibri" panose="020F0502020204030204" pitchFamily="34" charset="0"/>
                <a:ea typeface="Cambria" panose="02040503050406030204" pitchFamily="18" charset="0"/>
                <a:cs typeface="Cambria" panose="02040503050406030204" pitchFamily="18" charset="0"/>
              </a:rPr>
              <a:t> </a:t>
            </a:r>
            <a:endParaRPr lang="en-GB" sz="1800" dirty="0">
              <a:effectLst/>
              <a:latin typeface="Cambria" panose="02040503050406030204" pitchFamily="18" charset="0"/>
              <a:ea typeface="Cambria" panose="02040503050406030204" pitchFamily="18" charset="0"/>
              <a:cs typeface="Cambria" panose="02040503050406030204" pitchFamily="18" charset="0"/>
            </a:endParaRPr>
          </a:p>
          <a:p>
            <a:endParaRPr lang="en-GB" dirty="0"/>
          </a:p>
        </p:txBody>
      </p:sp>
      <p:sp>
        <p:nvSpPr>
          <p:cNvPr id="4" name="Slide Number Placeholder 3"/>
          <p:cNvSpPr>
            <a:spLocks noGrp="1"/>
          </p:cNvSpPr>
          <p:nvPr>
            <p:ph type="sldNum" sz="quarter" idx="5"/>
          </p:nvPr>
        </p:nvSpPr>
        <p:spPr/>
        <p:txBody>
          <a:bodyPr/>
          <a:lstStyle/>
          <a:p>
            <a:fld id="{7C1D9D50-C061-45AE-A04B-DE5F593CE4BE}" type="slidenum">
              <a:rPr lang="en-GB" smtClean="0"/>
              <a:t>3</a:t>
            </a:fld>
            <a:endParaRPr lang="en-GB"/>
          </a:p>
        </p:txBody>
      </p:sp>
    </p:spTree>
    <p:extLst>
      <p:ext uri="{BB962C8B-B14F-4D97-AF65-F5344CB8AC3E}">
        <p14:creationId xmlns:p14="http://schemas.microsoft.com/office/powerpoint/2010/main" val="39489116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1200"/>
              </a:spcAft>
            </a:pPr>
            <a:r>
              <a:rPr lang="en-GB" sz="1200" b="1" dirty="0">
                <a:effectLst/>
                <a:latin typeface="Calibri" panose="020F0502020204030204" pitchFamily="34" charset="0"/>
                <a:ea typeface="Cambria" panose="02040503050406030204" pitchFamily="18" charset="0"/>
                <a:cs typeface="Cambria" panose="02040503050406030204" pitchFamily="18" charset="0"/>
              </a:rPr>
              <a:t>Data interpretation </a:t>
            </a:r>
            <a:r>
              <a:rPr lang="en-GB" sz="1200" b="0" dirty="0">
                <a:effectLst/>
                <a:latin typeface="Calibri" panose="020F0502020204030204" pitchFamily="34" charset="0"/>
                <a:ea typeface="Cambria" panose="02040503050406030204" pitchFamily="18" charset="0"/>
                <a:cs typeface="Cambria" panose="02040503050406030204" pitchFamily="18" charset="0"/>
              </a:rPr>
              <a:t>is a process that aims </a:t>
            </a:r>
            <a:r>
              <a:rPr lang="en-GB" sz="1200" dirty="0">
                <a:effectLst/>
                <a:latin typeface="Calibri" panose="020F0502020204030204" pitchFamily="34" charset="0"/>
                <a:ea typeface="Cambria" panose="02040503050406030204" pitchFamily="18" charset="0"/>
                <a:cs typeface="Cambria" panose="02040503050406030204" pitchFamily="18" charset="0"/>
              </a:rPr>
              <a:t>to understand what the HHFA data mean within the country context and to explore the reasons</a:t>
            </a:r>
            <a:r>
              <a:rPr lang="en-GB" sz="1200" b="1" dirty="0">
                <a:effectLst/>
                <a:latin typeface="Calibri" panose="020F0502020204030204" pitchFamily="34" charset="0"/>
                <a:ea typeface="Cambria" panose="02040503050406030204" pitchFamily="18" charset="0"/>
                <a:cs typeface="Cambria" panose="02040503050406030204" pitchFamily="18" charset="0"/>
              </a:rPr>
              <a:t> </a:t>
            </a:r>
            <a:r>
              <a:rPr lang="en-GB" sz="1200" dirty="0">
                <a:effectLst/>
                <a:latin typeface="Calibri" panose="020F0502020204030204" pitchFamily="34" charset="0"/>
                <a:ea typeface="Cambria" panose="02040503050406030204" pitchFamily="18" charset="0"/>
                <a:cs typeface="Cambria" panose="02040503050406030204" pitchFamily="18" charset="0"/>
              </a:rPr>
              <a:t>behind the findings. </a:t>
            </a:r>
          </a:p>
          <a:p>
            <a:pPr>
              <a:spcAft>
                <a:spcPts val="1200"/>
              </a:spcAft>
            </a:pPr>
            <a:endParaRPr lang="en-GB" sz="1200" dirty="0">
              <a:effectLst/>
              <a:latin typeface="Calibri" panose="020F0502020204030204" pitchFamily="34" charset="0"/>
              <a:ea typeface="Cambria" panose="02040503050406030204" pitchFamily="18" charset="0"/>
              <a:cs typeface="Cambria" panose="02040503050406030204" pitchFamily="18" charset="0"/>
            </a:endParaRPr>
          </a:p>
          <a:p>
            <a:pPr>
              <a:spcAft>
                <a:spcPts val="1200"/>
              </a:spcAft>
            </a:pPr>
            <a:endParaRPr lang="en-GB" sz="1200" dirty="0">
              <a:effectLst/>
              <a:latin typeface="Cambria" panose="02040503050406030204" pitchFamily="18" charset="0"/>
              <a:ea typeface="Cambria" panose="02040503050406030204" pitchFamily="18" charset="0"/>
              <a:cs typeface="Cambria" panose="02040503050406030204" pitchFamily="18" charset="0"/>
            </a:endParaRPr>
          </a:p>
        </p:txBody>
      </p:sp>
      <p:sp>
        <p:nvSpPr>
          <p:cNvPr id="4" name="Slide Number Placeholder 3"/>
          <p:cNvSpPr>
            <a:spLocks noGrp="1"/>
          </p:cNvSpPr>
          <p:nvPr>
            <p:ph type="sldNum" sz="quarter" idx="5"/>
          </p:nvPr>
        </p:nvSpPr>
        <p:spPr/>
        <p:txBody>
          <a:bodyPr/>
          <a:lstStyle/>
          <a:p>
            <a:fld id="{7C1D9D50-C061-45AE-A04B-DE5F593CE4BE}" type="slidenum">
              <a:rPr lang="en-GB" smtClean="0"/>
              <a:t>4</a:t>
            </a:fld>
            <a:endParaRPr lang="en-GB"/>
          </a:p>
        </p:txBody>
      </p:sp>
    </p:spTree>
    <p:extLst>
      <p:ext uri="{BB962C8B-B14F-4D97-AF65-F5344CB8AC3E}">
        <p14:creationId xmlns:p14="http://schemas.microsoft.com/office/powerpoint/2010/main" val="41753718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volume of data produced by the HHFA is often overwhelming. Therefore it is important to take a systematic approach to interpretation of HHFA data. </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There are no formal methods or rules for data interpretation, but there are some best practices. </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These best practices are summarized in the </a:t>
            </a:r>
            <a:r>
              <a:rPr lang="en-US" sz="1200" b="1" kern="1200" dirty="0">
                <a:solidFill>
                  <a:schemeClr val="tx1"/>
                </a:solidFill>
                <a:effectLst/>
                <a:latin typeface="+mn-lt"/>
                <a:ea typeface="+mn-ea"/>
                <a:cs typeface="+mn-cs"/>
              </a:rPr>
              <a:t>HHFA data interpretation cycle</a:t>
            </a:r>
            <a:r>
              <a:rPr lang="en-US" sz="1200" kern="1200" dirty="0">
                <a:solidFill>
                  <a:schemeClr val="tx1"/>
                </a:solidFill>
                <a:effectLst/>
                <a:latin typeface="+mn-lt"/>
                <a:ea typeface="+mn-ea"/>
                <a:cs typeface="+mn-cs"/>
              </a:rPr>
              <a:t>.</a:t>
            </a:r>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7C1D9D50-C061-45AE-A04B-DE5F593CE4BE}" type="slidenum">
              <a:rPr lang="en-GB" smtClean="0"/>
              <a:t>5</a:t>
            </a:fld>
            <a:endParaRPr lang="en-GB"/>
          </a:p>
        </p:txBody>
      </p:sp>
    </p:spTree>
    <p:extLst>
      <p:ext uri="{BB962C8B-B14F-4D97-AF65-F5344CB8AC3E}">
        <p14:creationId xmlns:p14="http://schemas.microsoft.com/office/powerpoint/2010/main" val="23447800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Data analysis, review and interpretation are not a sequential, linear process, but rather an iterative cycle of:</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en-GB"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data review and description;</a:t>
            </a:r>
            <a:endParaRPr lang="en-GB"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use of contextual information;</a:t>
            </a:r>
            <a:endParaRPr lang="en-GB"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triangulation of HHFA data with data from other sources and methods;</a:t>
            </a:r>
            <a:endParaRPr lang="en-GB"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consultation with experts; and </a:t>
            </a:r>
            <a:endParaRPr lang="en-GB"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further exploration and analysis of the data, where needed.</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order of the stages of this cycle can vary, and several rounds of the interpretation cycle may be needed, with reviews by knowledgeable people of the insights gained at each stage. </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Interpretation, therefore, consists of a </a:t>
            </a:r>
            <a:r>
              <a:rPr lang="en-US" sz="1200" b="1" kern="1200" dirty="0">
                <a:solidFill>
                  <a:schemeClr val="tx1"/>
                </a:solidFill>
                <a:effectLst/>
                <a:latin typeface="+mn-lt"/>
                <a:ea typeface="+mn-ea"/>
                <a:cs typeface="+mn-cs"/>
              </a:rPr>
              <a:t>gradual process</a:t>
            </a:r>
            <a:r>
              <a:rPr lang="en-US" sz="1200" kern="1200" dirty="0">
                <a:solidFill>
                  <a:schemeClr val="tx1"/>
                </a:solidFill>
                <a:effectLst/>
                <a:latin typeface="+mn-lt"/>
                <a:ea typeface="+mn-ea"/>
                <a:cs typeface="+mn-cs"/>
              </a:rPr>
              <a:t> of </a:t>
            </a:r>
            <a:r>
              <a:rPr lang="en-US" sz="1200" b="1" kern="1200" dirty="0">
                <a:solidFill>
                  <a:schemeClr val="tx1"/>
                </a:solidFill>
                <a:effectLst/>
                <a:latin typeface="+mn-lt"/>
                <a:ea typeface="+mn-ea"/>
                <a:cs typeface="+mn-cs"/>
              </a:rPr>
              <a:t>improving understanding</a:t>
            </a:r>
            <a:r>
              <a:rPr lang="en-US" sz="1200" kern="1200" dirty="0">
                <a:solidFill>
                  <a:schemeClr val="tx1"/>
                </a:solidFill>
                <a:effectLst/>
                <a:latin typeface="+mn-lt"/>
                <a:ea typeface="+mn-ea"/>
                <a:cs typeface="+mn-cs"/>
              </a:rPr>
              <a:t> of what the data mean. </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7C1D9D50-C061-45AE-A04B-DE5F593CE4BE}" type="slidenum">
              <a:rPr lang="en-GB" smtClean="0"/>
              <a:t>6</a:t>
            </a:fld>
            <a:endParaRPr lang="en-GB"/>
          </a:p>
        </p:txBody>
      </p:sp>
    </p:spTree>
    <p:extLst>
      <p:ext uri="{BB962C8B-B14F-4D97-AF65-F5344CB8AC3E}">
        <p14:creationId xmlns:p14="http://schemas.microsoft.com/office/powerpoint/2010/main" val="10882267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goal of the HHFA interpretation process is to identify the main health facility service issues revealed by the survey and their explanations.</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will lead to the:</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en-GB"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b="1" kern="1200" dirty="0">
                <a:solidFill>
                  <a:schemeClr val="tx1"/>
                </a:solidFill>
                <a:effectLst/>
                <a:latin typeface="+mn-lt"/>
                <a:ea typeface="+mn-ea"/>
                <a:cs typeface="+mn-cs"/>
              </a:rPr>
              <a:t>conclusions</a:t>
            </a:r>
            <a:r>
              <a:rPr lang="en-US" sz="1200" kern="1200" dirty="0">
                <a:solidFill>
                  <a:schemeClr val="tx1"/>
                </a:solidFill>
                <a:effectLst/>
                <a:latin typeface="+mn-lt"/>
                <a:ea typeface="+mn-ea"/>
                <a:cs typeface="+mn-cs"/>
              </a:rPr>
              <a:t>;</a:t>
            </a:r>
            <a:endParaRPr lang="en-GB"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the identification of </a:t>
            </a:r>
            <a:r>
              <a:rPr lang="en-US" sz="1200" b="1" kern="1200" dirty="0">
                <a:solidFill>
                  <a:schemeClr val="tx1"/>
                </a:solidFill>
                <a:effectLst/>
                <a:latin typeface="+mn-lt"/>
                <a:ea typeface="+mn-ea"/>
                <a:cs typeface="+mn-cs"/>
              </a:rPr>
              <a:t>priorities</a:t>
            </a:r>
            <a:r>
              <a:rPr lang="en-US" sz="1200" kern="1200" dirty="0">
                <a:solidFill>
                  <a:schemeClr val="tx1"/>
                </a:solidFill>
                <a:effectLst/>
                <a:latin typeface="+mn-lt"/>
                <a:ea typeface="+mn-ea"/>
                <a:cs typeface="+mn-cs"/>
              </a:rPr>
              <a:t>; and </a:t>
            </a:r>
            <a:endParaRPr lang="en-GB"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the </a:t>
            </a:r>
            <a:r>
              <a:rPr lang="en-US" sz="1200" b="1" kern="1200" dirty="0">
                <a:solidFill>
                  <a:schemeClr val="tx1"/>
                </a:solidFill>
                <a:effectLst/>
                <a:latin typeface="+mn-lt"/>
                <a:ea typeface="+mn-ea"/>
                <a:cs typeface="+mn-cs"/>
              </a:rPr>
              <a:t>recommendations</a:t>
            </a:r>
            <a:r>
              <a:rPr lang="en-US" sz="1200" kern="1200" dirty="0">
                <a:solidFill>
                  <a:schemeClr val="tx1"/>
                </a:solidFill>
                <a:effectLst/>
                <a:latin typeface="+mn-lt"/>
                <a:ea typeface="+mn-ea"/>
                <a:cs typeface="+mn-cs"/>
              </a:rPr>
              <a:t> that will form the basis of the main HHFA report. </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information must then be </a:t>
            </a:r>
            <a:r>
              <a:rPr lang="en-US" sz="1200" b="1" kern="1200" dirty="0">
                <a:solidFill>
                  <a:schemeClr val="tx1"/>
                </a:solidFill>
                <a:effectLst/>
                <a:latin typeface="+mn-lt"/>
                <a:ea typeface="+mn-ea"/>
                <a:cs typeface="+mn-cs"/>
              </a:rPr>
              <a:t>communicated</a:t>
            </a:r>
            <a:r>
              <a:rPr lang="en-US" sz="1200" kern="1200" dirty="0">
                <a:solidFill>
                  <a:schemeClr val="tx1"/>
                </a:solidFill>
                <a:effectLst/>
                <a:latin typeface="+mn-lt"/>
                <a:ea typeface="+mn-ea"/>
                <a:cs typeface="+mn-cs"/>
              </a:rPr>
              <a:t> to decision makers and other stakeholders that can </a:t>
            </a:r>
            <a:r>
              <a:rPr lang="en-US" sz="1200" b="1" kern="1200" dirty="0">
                <a:solidFill>
                  <a:schemeClr val="tx1"/>
                </a:solidFill>
                <a:effectLst/>
                <a:latin typeface="+mn-lt"/>
                <a:ea typeface="+mn-ea"/>
                <a:cs typeface="+mn-cs"/>
              </a:rPr>
              <a:t>use the data</a:t>
            </a:r>
            <a:r>
              <a:rPr lang="en-US" sz="1200" kern="1200" dirty="0">
                <a:solidFill>
                  <a:schemeClr val="tx1"/>
                </a:solidFill>
                <a:effectLst/>
                <a:latin typeface="+mn-lt"/>
                <a:ea typeface="+mn-ea"/>
                <a:cs typeface="+mn-cs"/>
              </a:rPr>
              <a:t> to </a:t>
            </a:r>
            <a:r>
              <a:rPr lang="en-US" sz="1200" b="1" kern="1200" dirty="0">
                <a:solidFill>
                  <a:schemeClr val="tx1"/>
                </a:solidFill>
                <a:effectLst/>
                <a:latin typeface="+mn-lt"/>
                <a:ea typeface="+mn-ea"/>
                <a:cs typeface="+mn-cs"/>
              </a:rPr>
              <a:t>improve health services</a:t>
            </a:r>
            <a:r>
              <a:rPr lang="en-US" sz="1200" kern="1200" dirty="0">
                <a:solidFill>
                  <a:schemeClr val="tx1"/>
                </a:solidFill>
                <a:effectLst/>
                <a:latin typeface="+mn-lt"/>
                <a:ea typeface="+mn-ea"/>
                <a:cs typeface="+mn-cs"/>
              </a:rPr>
              <a:t>.</a:t>
            </a:r>
            <a:endParaRPr lang="en-GB" sz="1200" kern="1200" dirty="0">
              <a:solidFill>
                <a:schemeClr val="tx1"/>
              </a:solidFill>
              <a:effectLst/>
              <a:latin typeface="+mn-lt"/>
              <a:ea typeface="+mn-ea"/>
              <a:cs typeface="+mn-cs"/>
            </a:endParaRPr>
          </a:p>
          <a:p>
            <a:endParaRPr lang="en-GB" dirty="0"/>
          </a:p>
        </p:txBody>
      </p:sp>
      <p:sp>
        <p:nvSpPr>
          <p:cNvPr id="4" name="Slide Number Placeholder 3"/>
          <p:cNvSpPr>
            <a:spLocks noGrp="1"/>
          </p:cNvSpPr>
          <p:nvPr>
            <p:ph type="sldNum" sz="quarter" idx="5"/>
          </p:nvPr>
        </p:nvSpPr>
        <p:spPr/>
        <p:txBody>
          <a:bodyPr/>
          <a:lstStyle/>
          <a:p>
            <a:fld id="{7C1D9D50-C061-45AE-A04B-DE5F593CE4BE}" type="slidenum">
              <a:rPr lang="en-GB" smtClean="0"/>
              <a:t>7</a:t>
            </a:fld>
            <a:endParaRPr lang="en-GB"/>
          </a:p>
        </p:txBody>
      </p:sp>
    </p:spTree>
    <p:extLst>
      <p:ext uri="{BB962C8B-B14F-4D97-AF65-F5344CB8AC3E}">
        <p14:creationId xmlns:p14="http://schemas.microsoft.com/office/powerpoint/2010/main" val="28133507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Let’s look at a simple example of the role of interpretation.</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If the availability of rapid diagnostic tests for malaria is low in some provinces of a country, it is important to understand the reasons for this situation, so that the right actions can be taken to address it.</a:t>
            </a:r>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7C1D9D50-C061-45AE-A04B-DE5F593CE4BE}" type="slidenum">
              <a:rPr lang="en-GB" smtClean="0"/>
              <a:t>8</a:t>
            </a:fld>
            <a:endParaRPr lang="en-GB"/>
          </a:p>
        </p:txBody>
      </p:sp>
    </p:spTree>
    <p:extLst>
      <p:ext uri="{BB962C8B-B14F-4D97-AF65-F5344CB8AC3E}">
        <p14:creationId xmlns:p14="http://schemas.microsoft.com/office/powerpoint/2010/main" val="38368926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You have now completed Unit 1.</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the next unit, we will look at the stages of the data interpretation cycle in further detail.</a:t>
            </a:r>
            <a:endParaRPr lang="en-GB" sz="1200" kern="1200" dirty="0">
              <a:solidFill>
                <a:schemeClr val="tx1"/>
              </a:solidFill>
              <a:effectLst/>
              <a:latin typeface="+mn-lt"/>
              <a:ea typeface="+mn-ea"/>
              <a:cs typeface="+mn-cs"/>
            </a:endParaRPr>
          </a:p>
          <a:p>
            <a:endParaRPr lang="en-GB" dirty="0"/>
          </a:p>
        </p:txBody>
      </p:sp>
      <p:sp>
        <p:nvSpPr>
          <p:cNvPr id="4" name="Slide Number Placeholder 3"/>
          <p:cNvSpPr>
            <a:spLocks noGrp="1"/>
          </p:cNvSpPr>
          <p:nvPr>
            <p:ph type="sldNum" sz="quarter" idx="5"/>
          </p:nvPr>
        </p:nvSpPr>
        <p:spPr/>
        <p:txBody>
          <a:bodyPr/>
          <a:lstStyle/>
          <a:p>
            <a:fld id="{7C1D9D50-C061-45AE-A04B-DE5F593CE4BE}" type="slidenum">
              <a:rPr lang="en-GB" smtClean="0"/>
              <a:t>9</a:t>
            </a:fld>
            <a:endParaRPr lang="en-GB"/>
          </a:p>
        </p:txBody>
      </p:sp>
    </p:spTree>
    <p:extLst>
      <p:ext uri="{BB962C8B-B14F-4D97-AF65-F5344CB8AC3E}">
        <p14:creationId xmlns:p14="http://schemas.microsoft.com/office/powerpoint/2010/main" val="37449177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1979F1-05A3-4387-9047-8268792CE6C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8C9257D8-8E90-4BD3-BD75-EC6A1FDFC2E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Tree>
    <p:extLst>
      <p:ext uri="{BB962C8B-B14F-4D97-AF65-F5344CB8AC3E}">
        <p14:creationId xmlns:p14="http://schemas.microsoft.com/office/powerpoint/2010/main" val="1951270674"/>
      </p:ext>
    </p:extLst>
  </p:cSld>
  <p:clrMapOvr>
    <a:masterClrMapping/>
  </p:clrMapOvr>
  <p:transitio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DE7B00-9E38-48BD-BD42-585E5B855D62}"/>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9A162318-839A-4DDB-AF7F-45DACAE6C394}"/>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7C987B4-2514-406D-B06A-514A36A97449}"/>
              </a:ext>
            </a:extLst>
          </p:cNvPr>
          <p:cNvSpPr>
            <a:spLocks noGrp="1"/>
          </p:cNvSpPr>
          <p:nvPr>
            <p:ph type="dt" sz="half" idx="10"/>
          </p:nvPr>
        </p:nvSpPr>
        <p:spPr>
          <a:xfrm>
            <a:off x="838200" y="6356350"/>
            <a:ext cx="2743200" cy="365125"/>
          </a:xfrm>
          <a:prstGeom prst="rect">
            <a:avLst/>
          </a:prstGeom>
        </p:spPr>
        <p:txBody>
          <a:bodyPr/>
          <a:lstStyle/>
          <a:p>
            <a:fld id="{AEC5B31D-876A-49B2-B646-47FFB1DCA0BD}" type="datetimeFigureOut">
              <a:rPr lang="en-GB" smtClean="0"/>
              <a:t>02/02/2023</a:t>
            </a:fld>
            <a:endParaRPr lang="en-GB"/>
          </a:p>
        </p:txBody>
      </p:sp>
      <p:sp>
        <p:nvSpPr>
          <p:cNvPr id="5" name="Footer Placeholder 4">
            <a:extLst>
              <a:ext uri="{FF2B5EF4-FFF2-40B4-BE49-F238E27FC236}">
                <a16:creationId xmlns:a16="http://schemas.microsoft.com/office/drawing/2014/main" id="{F07EC6CB-FB4B-4747-A6C9-07B449B88E77}"/>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6" name="Slide Number Placeholder 5">
            <a:extLst>
              <a:ext uri="{FF2B5EF4-FFF2-40B4-BE49-F238E27FC236}">
                <a16:creationId xmlns:a16="http://schemas.microsoft.com/office/drawing/2014/main" id="{A7130FBF-9DC0-41DC-B410-5E37DDED097C}"/>
              </a:ext>
            </a:extLst>
          </p:cNvPr>
          <p:cNvSpPr>
            <a:spLocks noGrp="1"/>
          </p:cNvSpPr>
          <p:nvPr>
            <p:ph type="sldNum" sz="quarter" idx="12"/>
          </p:nvPr>
        </p:nvSpPr>
        <p:spPr>
          <a:xfrm>
            <a:off x="8610600" y="6356350"/>
            <a:ext cx="2743200" cy="365125"/>
          </a:xfrm>
          <a:prstGeom prst="rect">
            <a:avLst/>
          </a:prstGeom>
        </p:spPr>
        <p:txBody>
          <a:bodyPr/>
          <a:lstStyle/>
          <a:p>
            <a:fld id="{4C47FFBA-7019-4803-B61A-8256B9E3646F}" type="slidenum">
              <a:rPr lang="en-GB" smtClean="0"/>
              <a:t>‹#›</a:t>
            </a:fld>
            <a:endParaRPr lang="en-GB"/>
          </a:p>
        </p:txBody>
      </p:sp>
    </p:spTree>
    <p:extLst>
      <p:ext uri="{BB962C8B-B14F-4D97-AF65-F5344CB8AC3E}">
        <p14:creationId xmlns:p14="http://schemas.microsoft.com/office/powerpoint/2010/main" val="2884864880"/>
      </p:ext>
    </p:extLst>
  </p:cSld>
  <p:clrMapOvr>
    <a:masterClrMapping/>
  </p:clrMapOvr>
  <p:transition spd="med">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2554561-7F4C-422F-8E1F-711420A6B4E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2754B118-3C98-497F-B8E6-AEBCC31A99DD}"/>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C189668B-8E65-4318-9CEE-0F1452AD7E84}"/>
              </a:ext>
            </a:extLst>
          </p:cNvPr>
          <p:cNvSpPr>
            <a:spLocks noGrp="1"/>
          </p:cNvSpPr>
          <p:nvPr>
            <p:ph type="dt" sz="half" idx="10"/>
          </p:nvPr>
        </p:nvSpPr>
        <p:spPr>
          <a:xfrm>
            <a:off x="838200" y="6356350"/>
            <a:ext cx="2743200" cy="365125"/>
          </a:xfrm>
          <a:prstGeom prst="rect">
            <a:avLst/>
          </a:prstGeom>
        </p:spPr>
        <p:txBody>
          <a:bodyPr/>
          <a:lstStyle/>
          <a:p>
            <a:fld id="{AEC5B31D-876A-49B2-B646-47FFB1DCA0BD}" type="datetimeFigureOut">
              <a:rPr lang="en-GB" smtClean="0"/>
              <a:t>02/02/2023</a:t>
            </a:fld>
            <a:endParaRPr lang="en-GB"/>
          </a:p>
        </p:txBody>
      </p:sp>
      <p:sp>
        <p:nvSpPr>
          <p:cNvPr id="5" name="Footer Placeholder 4">
            <a:extLst>
              <a:ext uri="{FF2B5EF4-FFF2-40B4-BE49-F238E27FC236}">
                <a16:creationId xmlns:a16="http://schemas.microsoft.com/office/drawing/2014/main" id="{FE3DDD7F-A795-48C9-A231-763010EBFAD1}"/>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6" name="Slide Number Placeholder 5">
            <a:extLst>
              <a:ext uri="{FF2B5EF4-FFF2-40B4-BE49-F238E27FC236}">
                <a16:creationId xmlns:a16="http://schemas.microsoft.com/office/drawing/2014/main" id="{D123A3BD-0C69-402D-A27C-A44D40452D00}"/>
              </a:ext>
            </a:extLst>
          </p:cNvPr>
          <p:cNvSpPr>
            <a:spLocks noGrp="1"/>
          </p:cNvSpPr>
          <p:nvPr>
            <p:ph type="sldNum" sz="quarter" idx="12"/>
          </p:nvPr>
        </p:nvSpPr>
        <p:spPr>
          <a:xfrm>
            <a:off x="8610600" y="6356350"/>
            <a:ext cx="2743200" cy="365125"/>
          </a:xfrm>
          <a:prstGeom prst="rect">
            <a:avLst/>
          </a:prstGeom>
        </p:spPr>
        <p:txBody>
          <a:bodyPr/>
          <a:lstStyle/>
          <a:p>
            <a:fld id="{4C47FFBA-7019-4803-B61A-8256B9E3646F}" type="slidenum">
              <a:rPr lang="en-GB" smtClean="0"/>
              <a:t>‹#›</a:t>
            </a:fld>
            <a:endParaRPr lang="en-GB"/>
          </a:p>
        </p:txBody>
      </p:sp>
    </p:spTree>
    <p:extLst>
      <p:ext uri="{BB962C8B-B14F-4D97-AF65-F5344CB8AC3E}">
        <p14:creationId xmlns:p14="http://schemas.microsoft.com/office/powerpoint/2010/main" val="1731046886"/>
      </p:ext>
    </p:extLst>
  </p:cSld>
  <p:clrMapOvr>
    <a:masterClrMapping/>
  </p:clrMapOvr>
  <p:transitio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AE6A1C-CFCE-4465-ABAA-B8C208D21AD1}"/>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91FC2C64-E46C-497D-8F72-DC94C614AAE1}"/>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58C0DD8F-9785-4942-ACD0-C6B973D8EFAA}"/>
              </a:ext>
            </a:extLst>
          </p:cNvPr>
          <p:cNvSpPr>
            <a:spLocks noGrp="1"/>
          </p:cNvSpPr>
          <p:nvPr>
            <p:ph type="dt" sz="half" idx="10"/>
          </p:nvPr>
        </p:nvSpPr>
        <p:spPr>
          <a:xfrm>
            <a:off x="838200" y="6356350"/>
            <a:ext cx="2743200" cy="365125"/>
          </a:xfrm>
          <a:prstGeom prst="rect">
            <a:avLst/>
          </a:prstGeom>
        </p:spPr>
        <p:txBody>
          <a:bodyPr/>
          <a:lstStyle/>
          <a:p>
            <a:fld id="{AEC5B31D-876A-49B2-B646-47FFB1DCA0BD}" type="datetimeFigureOut">
              <a:rPr lang="en-GB" smtClean="0"/>
              <a:t>02/02/2023</a:t>
            </a:fld>
            <a:endParaRPr lang="en-GB"/>
          </a:p>
        </p:txBody>
      </p:sp>
      <p:sp>
        <p:nvSpPr>
          <p:cNvPr id="5" name="Footer Placeholder 4">
            <a:extLst>
              <a:ext uri="{FF2B5EF4-FFF2-40B4-BE49-F238E27FC236}">
                <a16:creationId xmlns:a16="http://schemas.microsoft.com/office/drawing/2014/main" id="{0E2E645A-8142-4BF4-AAEA-2FBD85F054C1}"/>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6" name="Slide Number Placeholder 5">
            <a:extLst>
              <a:ext uri="{FF2B5EF4-FFF2-40B4-BE49-F238E27FC236}">
                <a16:creationId xmlns:a16="http://schemas.microsoft.com/office/drawing/2014/main" id="{E0B24A14-094F-464A-B7D7-1E73DADE4426}"/>
              </a:ext>
            </a:extLst>
          </p:cNvPr>
          <p:cNvSpPr>
            <a:spLocks noGrp="1"/>
          </p:cNvSpPr>
          <p:nvPr>
            <p:ph type="sldNum" sz="quarter" idx="12"/>
          </p:nvPr>
        </p:nvSpPr>
        <p:spPr>
          <a:xfrm>
            <a:off x="8610600" y="6356350"/>
            <a:ext cx="2743200" cy="365125"/>
          </a:xfrm>
          <a:prstGeom prst="rect">
            <a:avLst/>
          </a:prstGeom>
        </p:spPr>
        <p:txBody>
          <a:bodyPr/>
          <a:lstStyle/>
          <a:p>
            <a:fld id="{4C47FFBA-7019-4803-B61A-8256B9E3646F}" type="slidenum">
              <a:rPr lang="en-GB" smtClean="0"/>
              <a:t>‹#›</a:t>
            </a:fld>
            <a:endParaRPr lang="en-GB"/>
          </a:p>
        </p:txBody>
      </p:sp>
    </p:spTree>
    <p:extLst>
      <p:ext uri="{BB962C8B-B14F-4D97-AF65-F5344CB8AC3E}">
        <p14:creationId xmlns:p14="http://schemas.microsoft.com/office/powerpoint/2010/main" val="3490981816"/>
      </p:ext>
    </p:extLst>
  </p:cSld>
  <p:clrMapOvr>
    <a:masterClrMapping/>
  </p:clrMapOvr>
  <p:transitio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D4BEEE-DAE7-4F47-8541-54166AF1BE2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EBA12E93-C960-4135-8A27-F88922A9CAD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70DB0224-69A1-4B8A-9CFB-05EA2A0E1233}"/>
              </a:ext>
            </a:extLst>
          </p:cNvPr>
          <p:cNvSpPr>
            <a:spLocks noGrp="1"/>
          </p:cNvSpPr>
          <p:nvPr>
            <p:ph type="dt" sz="half" idx="10"/>
          </p:nvPr>
        </p:nvSpPr>
        <p:spPr>
          <a:xfrm>
            <a:off x="838200" y="6356350"/>
            <a:ext cx="2743200" cy="365125"/>
          </a:xfrm>
          <a:prstGeom prst="rect">
            <a:avLst/>
          </a:prstGeom>
        </p:spPr>
        <p:txBody>
          <a:bodyPr/>
          <a:lstStyle/>
          <a:p>
            <a:fld id="{AEC5B31D-876A-49B2-B646-47FFB1DCA0BD}" type="datetimeFigureOut">
              <a:rPr lang="en-GB" smtClean="0"/>
              <a:t>02/02/2023</a:t>
            </a:fld>
            <a:endParaRPr lang="en-GB"/>
          </a:p>
        </p:txBody>
      </p:sp>
      <p:sp>
        <p:nvSpPr>
          <p:cNvPr id="5" name="Footer Placeholder 4">
            <a:extLst>
              <a:ext uri="{FF2B5EF4-FFF2-40B4-BE49-F238E27FC236}">
                <a16:creationId xmlns:a16="http://schemas.microsoft.com/office/drawing/2014/main" id="{0EBEA8A2-0B04-40FB-8BDB-6D62EAEF7E87}"/>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6" name="Slide Number Placeholder 5">
            <a:extLst>
              <a:ext uri="{FF2B5EF4-FFF2-40B4-BE49-F238E27FC236}">
                <a16:creationId xmlns:a16="http://schemas.microsoft.com/office/drawing/2014/main" id="{457393D8-AEEE-4AA2-BCB6-53E8C3FD0789}"/>
              </a:ext>
            </a:extLst>
          </p:cNvPr>
          <p:cNvSpPr>
            <a:spLocks noGrp="1"/>
          </p:cNvSpPr>
          <p:nvPr>
            <p:ph type="sldNum" sz="quarter" idx="12"/>
          </p:nvPr>
        </p:nvSpPr>
        <p:spPr>
          <a:xfrm>
            <a:off x="8610600" y="6356350"/>
            <a:ext cx="2743200" cy="365125"/>
          </a:xfrm>
          <a:prstGeom prst="rect">
            <a:avLst/>
          </a:prstGeom>
        </p:spPr>
        <p:txBody>
          <a:bodyPr/>
          <a:lstStyle/>
          <a:p>
            <a:fld id="{4C47FFBA-7019-4803-B61A-8256B9E3646F}" type="slidenum">
              <a:rPr lang="en-GB" smtClean="0"/>
              <a:t>‹#›</a:t>
            </a:fld>
            <a:endParaRPr lang="en-GB"/>
          </a:p>
        </p:txBody>
      </p:sp>
    </p:spTree>
    <p:extLst>
      <p:ext uri="{BB962C8B-B14F-4D97-AF65-F5344CB8AC3E}">
        <p14:creationId xmlns:p14="http://schemas.microsoft.com/office/powerpoint/2010/main" val="4003388247"/>
      </p:ext>
    </p:extLst>
  </p:cSld>
  <p:clrMapOvr>
    <a:masterClrMapping/>
  </p:clrMapOvr>
  <p:transition spd="med">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BC8C3-7C4A-4EE6-B177-515F3C8AE4A5}"/>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6AF43D30-0AED-4F72-8850-D78E9DA62BB0}"/>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D27DBDC9-5432-419C-81D3-7339C35C669E}"/>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F7BC437F-64CD-4199-9402-DB1AC565868D}"/>
              </a:ext>
            </a:extLst>
          </p:cNvPr>
          <p:cNvSpPr>
            <a:spLocks noGrp="1"/>
          </p:cNvSpPr>
          <p:nvPr>
            <p:ph type="dt" sz="half" idx="10"/>
          </p:nvPr>
        </p:nvSpPr>
        <p:spPr>
          <a:xfrm>
            <a:off x="838200" y="6356350"/>
            <a:ext cx="2743200" cy="365125"/>
          </a:xfrm>
          <a:prstGeom prst="rect">
            <a:avLst/>
          </a:prstGeom>
        </p:spPr>
        <p:txBody>
          <a:bodyPr/>
          <a:lstStyle/>
          <a:p>
            <a:fld id="{AEC5B31D-876A-49B2-B646-47FFB1DCA0BD}" type="datetimeFigureOut">
              <a:rPr lang="en-GB" smtClean="0"/>
              <a:t>02/02/2023</a:t>
            </a:fld>
            <a:endParaRPr lang="en-GB"/>
          </a:p>
        </p:txBody>
      </p:sp>
      <p:sp>
        <p:nvSpPr>
          <p:cNvPr id="6" name="Footer Placeholder 5">
            <a:extLst>
              <a:ext uri="{FF2B5EF4-FFF2-40B4-BE49-F238E27FC236}">
                <a16:creationId xmlns:a16="http://schemas.microsoft.com/office/drawing/2014/main" id="{60DE094F-4283-4248-A6E4-76FAA65312B4}"/>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7" name="Slide Number Placeholder 6">
            <a:extLst>
              <a:ext uri="{FF2B5EF4-FFF2-40B4-BE49-F238E27FC236}">
                <a16:creationId xmlns:a16="http://schemas.microsoft.com/office/drawing/2014/main" id="{2653E755-361D-4A07-9A04-F3672E0B4E8E}"/>
              </a:ext>
            </a:extLst>
          </p:cNvPr>
          <p:cNvSpPr>
            <a:spLocks noGrp="1"/>
          </p:cNvSpPr>
          <p:nvPr>
            <p:ph type="sldNum" sz="quarter" idx="12"/>
          </p:nvPr>
        </p:nvSpPr>
        <p:spPr>
          <a:xfrm>
            <a:off x="8610600" y="6356350"/>
            <a:ext cx="2743200" cy="365125"/>
          </a:xfrm>
          <a:prstGeom prst="rect">
            <a:avLst/>
          </a:prstGeom>
        </p:spPr>
        <p:txBody>
          <a:bodyPr/>
          <a:lstStyle/>
          <a:p>
            <a:fld id="{4C47FFBA-7019-4803-B61A-8256B9E3646F}" type="slidenum">
              <a:rPr lang="en-GB" smtClean="0"/>
              <a:t>‹#›</a:t>
            </a:fld>
            <a:endParaRPr lang="en-GB"/>
          </a:p>
        </p:txBody>
      </p:sp>
    </p:spTree>
    <p:extLst>
      <p:ext uri="{BB962C8B-B14F-4D97-AF65-F5344CB8AC3E}">
        <p14:creationId xmlns:p14="http://schemas.microsoft.com/office/powerpoint/2010/main" val="3451065744"/>
      </p:ext>
    </p:extLst>
  </p:cSld>
  <p:clrMapOvr>
    <a:masterClrMapping/>
  </p:clrMapOvr>
  <p:transition spd="med">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5BF21F-A968-449D-9FA2-CD5BD9EEE6BB}"/>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CA607DC4-998D-4CFC-8745-1C33E9C6F29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EC33E50B-6A8C-4134-8F3C-2EBD034B670D}"/>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820FA19B-EC28-42AD-970C-0FBA3DF7C8E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FF7156B2-52AE-4203-82A9-0A3A38D4ECF8}"/>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299B79C6-97D2-47ED-9D6F-89F52B67B6C9}"/>
              </a:ext>
            </a:extLst>
          </p:cNvPr>
          <p:cNvSpPr>
            <a:spLocks noGrp="1"/>
          </p:cNvSpPr>
          <p:nvPr>
            <p:ph type="dt" sz="half" idx="10"/>
          </p:nvPr>
        </p:nvSpPr>
        <p:spPr>
          <a:xfrm>
            <a:off x="838200" y="6356350"/>
            <a:ext cx="2743200" cy="365125"/>
          </a:xfrm>
          <a:prstGeom prst="rect">
            <a:avLst/>
          </a:prstGeom>
        </p:spPr>
        <p:txBody>
          <a:bodyPr/>
          <a:lstStyle/>
          <a:p>
            <a:fld id="{AEC5B31D-876A-49B2-B646-47FFB1DCA0BD}" type="datetimeFigureOut">
              <a:rPr lang="en-GB" smtClean="0"/>
              <a:t>02/02/2023</a:t>
            </a:fld>
            <a:endParaRPr lang="en-GB"/>
          </a:p>
        </p:txBody>
      </p:sp>
      <p:sp>
        <p:nvSpPr>
          <p:cNvPr id="8" name="Footer Placeholder 7">
            <a:extLst>
              <a:ext uri="{FF2B5EF4-FFF2-40B4-BE49-F238E27FC236}">
                <a16:creationId xmlns:a16="http://schemas.microsoft.com/office/drawing/2014/main" id="{A5088382-302A-42A5-96FC-00CD76AF2869}"/>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9" name="Slide Number Placeholder 8">
            <a:extLst>
              <a:ext uri="{FF2B5EF4-FFF2-40B4-BE49-F238E27FC236}">
                <a16:creationId xmlns:a16="http://schemas.microsoft.com/office/drawing/2014/main" id="{F363C413-632F-487F-A064-ECCFF20CC198}"/>
              </a:ext>
            </a:extLst>
          </p:cNvPr>
          <p:cNvSpPr>
            <a:spLocks noGrp="1"/>
          </p:cNvSpPr>
          <p:nvPr>
            <p:ph type="sldNum" sz="quarter" idx="12"/>
          </p:nvPr>
        </p:nvSpPr>
        <p:spPr>
          <a:xfrm>
            <a:off x="8610600" y="6356350"/>
            <a:ext cx="2743200" cy="365125"/>
          </a:xfrm>
          <a:prstGeom prst="rect">
            <a:avLst/>
          </a:prstGeom>
        </p:spPr>
        <p:txBody>
          <a:bodyPr/>
          <a:lstStyle/>
          <a:p>
            <a:fld id="{4C47FFBA-7019-4803-B61A-8256B9E3646F}" type="slidenum">
              <a:rPr lang="en-GB" smtClean="0"/>
              <a:t>‹#›</a:t>
            </a:fld>
            <a:endParaRPr lang="en-GB"/>
          </a:p>
        </p:txBody>
      </p:sp>
    </p:spTree>
    <p:extLst>
      <p:ext uri="{BB962C8B-B14F-4D97-AF65-F5344CB8AC3E}">
        <p14:creationId xmlns:p14="http://schemas.microsoft.com/office/powerpoint/2010/main" val="501285609"/>
      </p:ext>
    </p:extLst>
  </p:cSld>
  <p:clrMapOvr>
    <a:masterClrMapping/>
  </p:clrMapOvr>
  <p:transition spd="med">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FE986-CC09-40CB-8794-728D3A4D50A3}"/>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E81C4580-E0E0-410E-A8EF-559635424170}"/>
              </a:ext>
            </a:extLst>
          </p:cNvPr>
          <p:cNvSpPr>
            <a:spLocks noGrp="1"/>
          </p:cNvSpPr>
          <p:nvPr>
            <p:ph type="dt" sz="half" idx="10"/>
          </p:nvPr>
        </p:nvSpPr>
        <p:spPr>
          <a:xfrm>
            <a:off x="838200" y="6356350"/>
            <a:ext cx="2743200" cy="365125"/>
          </a:xfrm>
          <a:prstGeom prst="rect">
            <a:avLst/>
          </a:prstGeom>
        </p:spPr>
        <p:txBody>
          <a:bodyPr/>
          <a:lstStyle/>
          <a:p>
            <a:fld id="{AEC5B31D-876A-49B2-B646-47FFB1DCA0BD}" type="datetimeFigureOut">
              <a:rPr lang="en-GB" smtClean="0"/>
              <a:t>02/02/2023</a:t>
            </a:fld>
            <a:endParaRPr lang="en-GB"/>
          </a:p>
        </p:txBody>
      </p:sp>
      <p:sp>
        <p:nvSpPr>
          <p:cNvPr id="4" name="Footer Placeholder 3">
            <a:extLst>
              <a:ext uri="{FF2B5EF4-FFF2-40B4-BE49-F238E27FC236}">
                <a16:creationId xmlns:a16="http://schemas.microsoft.com/office/drawing/2014/main" id="{7A0021B1-B1A5-4390-9931-62B9973AD62A}"/>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5" name="Slide Number Placeholder 4">
            <a:extLst>
              <a:ext uri="{FF2B5EF4-FFF2-40B4-BE49-F238E27FC236}">
                <a16:creationId xmlns:a16="http://schemas.microsoft.com/office/drawing/2014/main" id="{16EE1ED0-6B72-4D34-AF65-543DAD8F5BA1}"/>
              </a:ext>
            </a:extLst>
          </p:cNvPr>
          <p:cNvSpPr>
            <a:spLocks noGrp="1"/>
          </p:cNvSpPr>
          <p:nvPr>
            <p:ph type="sldNum" sz="quarter" idx="12"/>
          </p:nvPr>
        </p:nvSpPr>
        <p:spPr>
          <a:xfrm>
            <a:off x="8610600" y="6356350"/>
            <a:ext cx="2743200" cy="365125"/>
          </a:xfrm>
          <a:prstGeom prst="rect">
            <a:avLst/>
          </a:prstGeom>
        </p:spPr>
        <p:txBody>
          <a:bodyPr/>
          <a:lstStyle/>
          <a:p>
            <a:fld id="{4C47FFBA-7019-4803-B61A-8256B9E3646F}" type="slidenum">
              <a:rPr lang="en-GB" smtClean="0"/>
              <a:t>‹#›</a:t>
            </a:fld>
            <a:endParaRPr lang="en-GB"/>
          </a:p>
        </p:txBody>
      </p:sp>
    </p:spTree>
    <p:extLst>
      <p:ext uri="{BB962C8B-B14F-4D97-AF65-F5344CB8AC3E}">
        <p14:creationId xmlns:p14="http://schemas.microsoft.com/office/powerpoint/2010/main" val="3021505985"/>
      </p:ext>
    </p:extLst>
  </p:cSld>
  <p:clrMapOvr>
    <a:masterClrMapping/>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71B427D-848C-4440-B914-46185C91A9CD}"/>
              </a:ext>
            </a:extLst>
          </p:cNvPr>
          <p:cNvSpPr>
            <a:spLocks noGrp="1"/>
          </p:cNvSpPr>
          <p:nvPr>
            <p:ph type="dt" sz="half" idx="10"/>
          </p:nvPr>
        </p:nvSpPr>
        <p:spPr>
          <a:xfrm>
            <a:off x="838200" y="6356350"/>
            <a:ext cx="2743200" cy="365125"/>
          </a:xfrm>
          <a:prstGeom prst="rect">
            <a:avLst/>
          </a:prstGeom>
        </p:spPr>
        <p:txBody>
          <a:bodyPr/>
          <a:lstStyle/>
          <a:p>
            <a:fld id="{AEC5B31D-876A-49B2-B646-47FFB1DCA0BD}" type="datetimeFigureOut">
              <a:rPr lang="en-GB" smtClean="0"/>
              <a:t>02/02/2023</a:t>
            </a:fld>
            <a:endParaRPr lang="en-GB"/>
          </a:p>
        </p:txBody>
      </p:sp>
      <p:sp>
        <p:nvSpPr>
          <p:cNvPr id="3" name="Footer Placeholder 2">
            <a:extLst>
              <a:ext uri="{FF2B5EF4-FFF2-40B4-BE49-F238E27FC236}">
                <a16:creationId xmlns:a16="http://schemas.microsoft.com/office/drawing/2014/main" id="{25E70E5F-7E9C-4E79-B83A-F4E7F1647423}"/>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4" name="Slide Number Placeholder 3">
            <a:extLst>
              <a:ext uri="{FF2B5EF4-FFF2-40B4-BE49-F238E27FC236}">
                <a16:creationId xmlns:a16="http://schemas.microsoft.com/office/drawing/2014/main" id="{44BBC04C-EDBB-432A-BF79-45E0343C5533}"/>
              </a:ext>
            </a:extLst>
          </p:cNvPr>
          <p:cNvSpPr>
            <a:spLocks noGrp="1"/>
          </p:cNvSpPr>
          <p:nvPr>
            <p:ph type="sldNum" sz="quarter" idx="12"/>
          </p:nvPr>
        </p:nvSpPr>
        <p:spPr>
          <a:xfrm>
            <a:off x="8610600" y="6356350"/>
            <a:ext cx="2743200" cy="365125"/>
          </a:xfrm>
          <a:prstGeom prst="rect">
            <a:avLst/>
          </a:prstGeom>
        </p:spPr>
        <p:txBody>
          <a:bodyPr/>
          <a:lstStyle/>
          <a:p>
            <a:fld id="{4C47FFBA-7019-4803-B61A-8256B9E3646F}" type="slidenum">
              <a:rPr lang="en-GB" smtClean="0"/>
              <a:t>‹#›</a:t>
            </a:fld>
            <a:endParaRPr lang="en-GB"/>
          </a:p>
        </p:txBody>
      </p:sp>
    </p:spTree>
    <p:extLst>
      <p:ext uri="{BB962C8B-B14F-4D97-AF65-F5344CB8AC3E}">
        <p14:creationId xmlns:p14="http://schemas.microsoft.com/office/powerpoint/2010/main" val="740923972"/>
      </p:ext>
    </p:extLst>
  </p:cSld>
  <p:clrMapOvr>
    <a:masterClrMapping/>
  </p:clrMapOvr>
  <p:transition spd="med">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11281D-9C7D-4187-9515-3D6F6210678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81345368-E801-4D4A-B2F4-A47CEC9BB84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D4DDBD52-441C-459D-BF68-BD401B80AE0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2D469C6-7A38-4890-B220-CFCECB42C6A1}"/>
              </a:ext>
            </a:extLst>
          </p:cNvPr>
          <p:cNvSpPr>
            <a:spLocks noGrp="1"/>
          </p:cNvSpPr>
          <p:nvPr>
            <p:ph type="dt" sz="half" idx="10"/>
          </p:nvPr>
        </p:nvSpPr>
        <p:spPr>
          <a:xfrm>
            <a:off x="838200" y="6356350"/>
            <a:ext cx="2743200" cy="365125"/>
          </a:xfrm>
          <a:prstGeom prst="rect">
            <a:avLst/>
          </a:prstGeom>
        </p:spPr>
        <p:txBody>
          <a:bodyPr/>
          <a:lstStyle/>
          <a:p>
            <a:fld id="{AEC5B31D-876A-49B2-B646-47FFB1DCA0BD}" type="datetimeFigureOut">
              <a:rPr lang="en-GB" smtClean="0"/>
              <a:t>02/02/2023</a:t>
            </a:fld>
            <a:endParaRPr lang="en-GB"/>
          </a:p>
        </p:txBody>
      </p:sp>
      <p:sp>
        <p:nvSpPr>
          <p:cNvPr id="6" name="Footer Placeholder 5">
            <a:extLst>
              <a:ext uri="{FF2B5EF4-FFF2-40B4-BE49-F238E27FC236}">
                <a16:creationId xmlns:a16="http://schemas.microsoft.com/office/drawing/2014/main" id="{D86B9655-B326-4380-AD04-96DBAA6BCDE2}"/>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7" name="Slide Number Placeholder 6">
            <a:extLst>
              <a:ext uri="{FF2B5EF4-FFF2-40B4-BE49-F238E27FC236}">
                <a16:creationId xmlns:a16="http://schemas.microsoft.com/office/drawing/2014/main" id="{A9750C96-C745-4135-AE92-FA4AE6EC7697}"/>
              </a:ext>
            </a:extLst>
          </p:cNvPr>
          <p:cNvSpPr>
            <a:spLocks noGrp="1"/>
          </p:cNvSpPr>
          <p:nvPr>
            <p:ph type="sldNum" sz="quarter" idx="12"/>
          </p:nvPr>
        </p:nvSpPr>
        <p:spPr>
          <a:xfrm>
            <a:off x="8610600" y="6356350"/>
            <a:ext cx="2743200" cy="365125"/>
          </a:xfrm>
          <a:prstGeom prst="rect">
            <a:avLst/>
          </a:prstGeom>
        </p:spPr>
        <p:txBody>
          <a:bodyPr/>
          <a:lstStyle/>
          <a:p>
            <a:fld id="{4C47FFBA-7019-4803-B61A-8256B9E3646F}" type="slidenum">
              <a:rPr lang="en-GB" smtClean="0"/>
              <a:t>‹#›</a:t>
            </a:fld>
            <a:endParaRPr lang="en-GB"/>
          </a:p>
        </p:txBody>
      </p:sp>
    </p:spTree>
    <p:extLst>
      <p:ext uri="{BB962C8B-B14F-4D97-AF65-F5344CB8AC3E}">
        <p14:creationId xmlns:p14="http://schemas.microsoft.com/office/powerpoint/2010/main" val="899383526"/>
      </p:ext>
    </p:extLst>
  </p:cSld>
  <p:clrMapOvr>
    <a:masterClrMapping/>
  </p:clrMapOvr>
  <p:transition spd="med">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7FD55-E903-4166-B501-905B0C2BAF0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A72E65C9-DDAA-466A-A6FC-7D116EDC8C4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F70AA80B-212E-41D3-87AF-FC58A5D07AD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D063AF25-52CF-4127-AE62-8E55B6DAE27A}"/>
              </a:ext>
            </a:extLst>
          </p:cNvPr>
          <p:cNvSpPr>
            <a:spLocks noGrp="1"/>
          </p:cNvSpPr>
          <p:nvPr>
            <p:ph type="dt" sz="half" idx="10"/>
          </p:nvPr>
        </p:nvSpPr>
        <p:spPr>
          <a:xfrm>
            <a:off x="838200" y="6356350"/>
            <a:ext cx="2743200" cy="365125"/>
          </a:xfrm>
          <a:prstGeom prst="rect">
            <a:avLst/>
          </a:prstGeom>
        </p:spPr>
        <p:txBody>
          <a:bodyPr/>
          <a:lstStyle/>
          <a:p>
            <a:fld id="{AEC5B31D-876A-49B2-B646-47FFB1DCA0BD}" type="datetimeFigureOut">
              <a:rPr lang="en-GB" smtClean="0"/>
              <a:t>02/02/2023</a:t>
            </a:fld>
            <a:endParaRPr lang="en-GB"/>
          </a:p>
        </p:txBody>
      </p:sp>
      <p:sp>
        <p:nvSpPr>
          <p:cNvPr id="6" name="Footer Placeholder 5">
            <a:extLst>
              <a:ext uri="{FF2B5EF4-FFF2-40B4-BE49-F238E27FC236}">
                <a16:creationId xmlns:a16="http://schemas.microsoft.com/office/drawing/2014/main" id="{6294994E-CCCB-42D2-A6E5-F7BFB558CABB}"/>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7" name="Slide Number Placeholder 6">
            <a:extLst>
              <a:ext uri="{FF2B5EF4-FFF2-40B4-BE49-F238E27FC236}">
                <a16:creationId xmlns:a16="http://schemas.microsoft.com/office/drawing/2014/main" id="{1866B599-E99E-4B76-A90C-C8233724FA4A}"/>
              </a:ext>
            </a:extLst>
          </p:cNvPr>
          <p:cNvSpPr>
            <a:spLocks noGrp="1"/>
          </p:cNvSpPr>
          <p:nvPr>
            <p:ph type="sldNum" sz="quarter" idx="12"/>
          </p:nvPr>
        </p:nvSpPr>
        <p:spPr>
          <a:xfrm>
            <a:off x="8610600" y="6356350"/>
            <a:ext cx="2743200" cy="365125"/>
          </a:xfrm>
          <a:prstGeom prst="rect">
            <a:avLst/>
          </a:prstGeom>
        </p:spPr>
        <p:txBody>
          <a:bodyPr/>
          <a:lstStyle/>
          <a:p>
            <a:fld id="{4C47FFBA-7019-4803-B61A-8256B9E3646F}" type="slidenum">
              <a:rPr lang="en-GB" smtClean="0"/>
              <a:t>‹#›</a:t>
            </a:fld>
            <a:endParaRPr lang="en-GB"/>
          </a:p>
        </p:txBody>
      </p:sp>
    </p:spTree>
    <p:extLst>
      <p:ext uri="{BB962C8B-B14F-4D97-AF65-F5344CB8AC3E}">
        <p14:creationId xmlns:p14="http://schemas.microsoft.com/office/powerpoint/2010/main" val="2644539192"/>
      </p:ext>
    </p:extLst>
  </p:cSld>
  <p:clrMapOvr>
    <a:masterClrMapping/>
  </p:clrMapOvr>
  <p:transition spd="med">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9AAB451-C634-4A9E-BFB0-9D91D08690E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endParaRPr lang="en-GB" dirty="0"/>
          </a:p>
        </p:txBody>
      </p:sp>
      <p:sp>
        <p:nvSpPr>
          <p:cNvPr id="3" name="Text Placeholder 2">
            <a:extLst>
              <a:ext uri="{FF2B5EF4-FFF2-40B4-BE49-F238E27FC236}">
                <a16:creationId xmlns:a16="http://schemas.microsoft.com/office/drawing/2014/main" id="{5E72FA12-8D9E-475C-A9D6-5357EB51C45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77261320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med">
    <p:fade/>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tags" Target="../tags/tag2.xml"/><Relationship Id="rId5" Type="http://schemas.openxmlformats.org/officeDocument/2006/relationships/image" Target="../media/image2.png"/><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3.xml"/><Relationship Id="rId6" Type="http://schemas.openxmlformats.org/officeDocument/2006/relationships/image" Target="../media/image3.png"/><Relationship Id="rId5" Type="http://schemas.openxmlformats.org/officeDocument/2006/relationships/image" Target="../media/image1.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4.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7" Type="http://schemas.openxmlformats.org/officeDocument/2006/relationships/image" Target="../media/image7.png"/><Relationship Id="rId2" Type="http://schemas.openxmlformats.org/officeDocument/2006/relationships/slideLayout" Target="../slideLayouts/slideLayout2.xml"/><Relationship Id="rId1" Type="http://schemas.openxmlformats.org/officeDocument/2006/relationships/tags" Target="../tags/tag5.xml"/><Relationship Id="rId6" Type="http://schemas.openxmlformats.org/officeDocument/2006/relationships/image" Target="../media/image6.png"/><Relationship Id="rId5" Type="http://schemas.openxmlformats.org/officeDocument/2006/relationships/image" Target="../media/image4.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ags" Target="../tags/tag6.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ags" Target="../tags/tag7.xml"/><Relationship Id="rId5" Type="http://schemas.openxmlformats.org/officeDocument/2006/relationships/image" Target="../media/image4.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ags" Target="../tags/tag8.xml"/><Relationship Id="rId5" Type="http://schemas.openxmlformats.org/officeDocument/2006/relationships/image" Target="../media/image1.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5BB4486-8548-7693-0F10-43CD15A9C01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20225" y="236365"/>
            <a:ext cx="2141567" cy="655855"/>
          </a:xfrm>
          <a:prstGeom prst="rect">
            <a:avLst/>
          </a:prstGeom>
        </p:spPr>
      </p:pic>
      <p:grpSp>
        <p:nvGrpSpPr>
          <p:cNvPr id="2" name="Group 1">
            <a:extLst>
              <a:ext uri="{FF2B5EF4-FFF2-40B4-BE49-F238E27FC236}">
                <a16:creationId xmlns:a16="http://schemas.microsoft.com/office/drawing/2014/main" id="{AEFF31C0-596D-4351-B46F-8440B6312256}"/>
              </a:ext>
            </a:extLst>
          </p:cNvPr>
          <p:cNvGrpSpPr/>
          <p:nvPr/>
        </p:nvGrpSpPr>
        <p:grpSpPr>
          <a:xfrm>
            <a:off x="1" y="1805920"/>
            <a:ext cx="12175670" cy="3243080"/>
            <a:chOff x="1" y="1805920"/>
            <a:chExt cx="12175670" cy="3243080"/>
          </a:xfrm>
        </p:grpSpPr>
        <p:grpSp>
          <p:nvGrpSpPr>
            <p:cNvPr id="31" name="Group 30">
              <a:extLst>
                <a:ext uri="{FF2B5EF4-FFF2-40B4-BE49-F238E27FC236}">
                  <a16:creationId xmlns:a16="http://schemas.microsoft.com/office/drawing/2014/main" id="{B73EB9B5-8DB0-C2BA-6F75-5397B8DDBBCD}"/>
                </a:ext>
              </a:extLst>
            </p:cNvPr>
            <p:cNvGrpSpPr/>
            <p:nvPr/>
          </p:nvGrpSpPr>
          <p:grpSpPr>
            <a:xfrm>
              <a:off x="3225226" y="1805920"/>
              <a:ext cx="8950445" cy="3240000"/>
              <a:chOff x="3225226" y="1805920"/>
              <a:chExt cx="8950445" cy="3240000"/>
            </a:xfrm>
          </p:grpSpPr>
          <p:sp>
            <p:nvSpPr>
              <p:cNvPr id="32" name="Rectangle 31">
                <a:extLst>
                  <a:ext uri="{FF2B5EF4-FFF2-40B4-BE49-F238E27FC236}">
                    <a16:creationId xmlns:a16="http://schemas.microsoft.com/office/drawing/2014/main" id="{3209C60B-4EAE-983B-EB90-2186CBA79AFC}"/>
                  </a:ext>
                </a:extLst>
              </p:cNvPr>
              <p:cNvSpPr/>
              <p:nvPr/>
            </p:nvSpPr>
            <p:spPr>
              <a:xfrm>
                <a:off x="3225226" y="1805920"/>
                <a:ext cx="8950445" cy="3240000"/>
              </a:xfrm>
              <a:prstGeom prst="rect">
                <a:avLst/>
              </a:prstGeom>
              <a:solidFill>
                <a:srgbClr val="25B1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33" name="Group 32">
                <a:extLst>
                  <a:ext uri="{FF2B5EF4-FFF2-40B4-BE49-F238E27FC236}">
                    <a16:creationId xmlns:a16="http://schemas.microsoft.com/office/drawing/2014/main" id="{7A08889B-A57A-D7C8-EAE7-BACEAFFB47D7}"/>
                  </a:ext>
                </a:extLst>
              </p:cNvPr>
              <p:cNvGrpSpPr/>
              <p:nvPr/>
            </p:nvGrpSpPr>
            <p:grpSpPr>
              <a:xfrm>
                <a:off x="3497856" y="2439252"/>
                <a:ext cx="7504761" cy="2038487"/>
                <a:chOff x="3029663" y="2655894"/>
                <a:chExt cx="7504761" cy="2038487"/>
              </a:xfrm>
            </p:grpSpPr>
            <p:sp>
              <p:nvSpPr>
                <p:cNvPr id="35" name="TextBox 34">
                  <a:extLst>
                    <a:ext uri="{FF2B5EF4-FFF2-40B4-BE49-F238E27FC236}">
                      <a16:creationId xmlns:a16="http://schemas.microsoft.com/office/drawing/2014/main" id="{6C5CA4A5-1A67-5576-0CC7-176E1C118893}"/>
                    </a:ext>
                  </a:extLst>
                </p:cNvPr>
                <p:cNvSpPr txBox="1"/>
                <p:nvPr/>
              </p:nvSpPr>
              <p:spPr>
                <a:xfrm>
                  <a:off x="3029663" y="2655894"/>
                  <a:ext cx="4720763" cy="595869"/>
                </a:xfrm>
                <a:prstGeom prst="rect">
                  <a:avLst/>
                </a:prstGeom>
              </p:spPr>
              <p:txBody>
                <a:bodyPr vert="horz" wrap="square" lIns="91440" tIns="45720" rIns="91440" bIns="45720" rtlCol="0" anchor="b">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3600" dirty="0"/>
                    <a:t>Unit 1</a:t>
                  </a:r>
                </a:p>
              </p:txBody>
            </p:sp>
            <p:sp>
              <p:nvSpPr>
                <p:cNvPr id="36" name="TextBox 35">
                  <a:extLst>
                    <a:ext uri="{FF2B5EF4-FFF2-40B4-BE49-F238E27FC236}">
                      <a16:creationId xmlns:a16="http://schemas.microsoft.com/office/drawing/2014/main" id="{8E7EEC0C-39AC-6792-600F-2FF2EFB7D9EB}"/>
                    </a:ext>
                  </a:extLst>
                </p:cNvPr>
                <p:cNvSpPr txBox="1"/>
                <p:nvPr/>
              </p:nvSpPr>
              <p:spPr>
                <a:xfrm>
                  <a:off x="3029663" y="3265913"/>
                  <a:ext cx="7504761" cy="1428468"/>
                </a:xfrm>
                <a:prstGeom prst="rect">
                  <a:avLst/>
                </a:prstGeom>
              </p:spPr>
              <p:txBody>
                <a:bodyPr vert="horz" wrap="square" lIns="91440" tIns="45720" rIns="91440" bIns="45720" rtlCol="0" anchor="b">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4800" dirty="0"/>
                    <a:t>What is data interpretation? </a:t>
                  </a:r>
                </a:p>
              </p:txBody>
            </p:sp>
          </p:grpSp>
        </p:grpSp>
        <p:pic>
          <p:nvPicPr>
            <p:cNvPr id="10" name="Picture 9">
              <a:extLst>
                <a:ext uri="{FF2B5EF4-FFF2-40B4-BE49-F238E27FC236}">
                  <a16:creationId xmlns:a16="http://schemas.microsoft.com/office/drawing/2014/main" id="{837EE406-88EA-4B8D-8328-47404BB2918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rot="5400000">
              <a:off x="-1523" y="1807445"/>
              <a:ext cx="3243079" cy="3240031"/>
            </a:xfrm>
            <a:prstGeom prst="rect">
              <a:avLst/>
            </a:prstGeom>
          </p:spPr>
        </p:pic>
      </p:grpSp>
    </p:spTree>
    <p:custDataLst>
      <p:tags r:id="rId1"/>
    </p:custDataLst>
    <p:extLst>
      <p:ext uri="{BB962C8B-B14F-4D97-AF65-F5344CB8AC3E}">
        <p14:creationId xmlns:p14="http://schemas.microsoft.com/office/powerpoint/2010/main" val="3006769173"/>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B1B7C6B9-D03A-9C24-1D70-4EFD1EB0386E}"/>
              </a:ext>
            </a:extLst>
          </p:cNvPr>
          <p:cNvGrpSpPr/>
          <p:nvPr/>
        </p:nvGrpSpPr>
        <p:grpSpPr>
          <a:xfrm>
            <a:off x="1" y="1805920"/>
            <a:ext cx="12175670" cy="3243080"/>
            <a:chOff x="1" y="1805920"/>
            <a:chExt cx="12175670" cy="3243080"/>
          </a:xfrm>
        </p:grpSpPr>
        <p:sp>
          <p:nvSpPr>
            <p:cNvPr id="31" name="Rectangle 30">
              <a:extLst>
                <a:ext uri="{FF2B5EF4-FFF2-40B4-BE49-F238E27FC236}">
                  <a16:creationId xmlns:a16="http://schemas.microsoft.com/office/drawing/2014/main" id="{C722E496-F0A4-4BBC-8A7E-23EC7AF1D461}"/>
                </a:ext>
              </a:extLst>
            </p:cNvPr>
            <p:cNvSpPr/>
            <p:nvPr/>
          </p:nvSpPr>
          <p:spPr>
            <a:xfrm>
              <a:off x="3225226" y="1805920"/>
              <a:ext cx="8950445" cy="3240000"/>
            </a:xfrm>
            <a:prstGeom prst="rect">
              <a:avLst/>
            </a:prstGeom>
            <a:solidFill>
              <a:srgbClr val="25B1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33" name="Picture 32">
              <a:extLst>
                <a:ext uri="{FF2B5EF4-FFF2-40B4-BE49-F238E27FC236}">
                  <a16:creationId xmlns:a16="http://schemas.microsoft.com/office/drawing/2014/main" id="{AF39FB24-B5A4-81D3-0EA4-95C7191023CE}"/>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rot="5400000">
              <a:off x="-1523" y="1807445"/>
              <a:ext cx="3243079" cy="3240031"/>
            </a:xfrm>
            <a:prstGeom prst="rect">
              <a:avLst/>
            </a:prstGeom>
          </p:spPr>
        </p:pic>
      </p:grpSp>
      <p:sp>
        <p:nvSpPr>
          <p:cNvPr id="11" name="TextBox 10">
            <a:extLst>
              <a:ext uri="{FF2B5EF4-FFF2-40B4-BE49-F238E27FC236}">
                <a16:creationId xmlns:a16="http://schemas.microsoft.com/office/drawing/2014/main" id="{9D060800-B7AB-63FD-EA24-369378A4F8DF}"/>
              </a:ext>
            </a:extLst>
          </p:cNvPr>
          <p:cNvSpPr txBox="1"/>
          <p:nvPr/>
        </p:nvSpPr>
        <p:spPr>
          <a:xfrm>
            <a:off x="3499200" y="2736985"/>
            <a:ext cx="7663630" cy="428002"/>
          </a:xfrm>
          <a:prstGeom prst="rect">
            <a:avLst/>
          </a:prstGeom>
        </p:spPr>
        <p:txBody>
          <a:bodyPr vert="horz" wrap="square" lIns="91440" tIns="45720" rIns="91440" bIns="45720" rtlCol="0" anchor="b">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2400" dirty="0"/>
              <a:t>By the end of this unit, you will:</a:t>
            </a:r>
          </a:p>
        </p:txBody>
      </p:sp>
      <p:pic>
        <p:nvPicPr>
          <p:cNvPr id="13" name="Picture 12">
            <a:extLst>
              <a:ext uri="{FF2B5EF4-FFF2-40B4-BE49-F238E27FC236}">
                <a16:creationId xmlns:a16="http://schemas.microsoft.com/office/drawing/2014/main" id="{F68593BF-4BEE-2086-1B40-EC8859E1E5E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720225" y="236365"/>
            <a:ext cx="2141567" cy="655855"/>
          </a:xfrm>
          <a:prstGeom prst="rect">
            <a:avLst/>
          </a:prstGeom>
        </p:spPr>
      </p:pic>
      <p:sp>
        <p:nvSpPr>
          <p:cNvPr id="19" name="TextBox 18">
            <a:extLst>
              <a:ext uri="{FF2B5EF4-FFF2-40B4-BE49-F238E27FC236}">
                <a16:creationId xmlns:a16="http://schemas.microsoft.com/office/drawing/2014/main" id="{FB51BEA6-30C4-BF3A-513C-068EAD4C8451}"/>
              </a:ext>
            </a:extLst>
          </p:cNvPr>
          <p:cNvSpPr txBox="1"/>
          <p:nvPr/>
        </p:nvSpPr>
        <p:spPr>
          <a:xfrm>
            <a:off x="3782477" y="3270554"/>
            <a:ext cx="8278894" cy="760401"/>
          </a:xfrm>
          <a:prstGeom prst="rect">
            <a:avLst/>
          </a:prstGeom>
        </p:spPr>
        <p:txBody>
          <a:bodyPr vert="horz" wrap="square" lIns="91440" tIns="45720" rIns="91440" bIns="45720" rtlCol="0" anchor="b">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2400" dirty="0"/>
              <a:t>explain the meaning of data interpretation in the context of the HHFA </a:t>
            </a:r>
          </a:p>
        </p:txBody>
      </p:sp>
      <p:pic>
        <p:nvPicPr>
          <p:cNvPr id="3" name="bullet white">
            <a:extLst>
              <a:ext uri="{FF2B5EF4-FFF2-40B4-BE49-F238E27FC236}">
                <a16:creationId xmlns:a16="http://schemas.microsoft.com/office/drawing/2014/main" id="{5144A0A6-322A-4B3E-AD56-6C04AF562DC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91777" y="3425252"/>
            <a:ext cx="117692" cy="122400"/>
          </a:xfrm>
          <a:prstGeom prst="rect">
            <a:avLst/>
          </a:prstGeom>
        </p:spPr>
      </p:pic>
    </p:spTree>
    <p:custDataLst>
      <p:tags r:id="rId1"/>
    </p:custDataLst>
    <p:extLst>
      <p:ext uri="{BB962C8B-B14F-4D97-AF65-F5344CB8AC3E}">
        <p14:creationId xmlns:p14="http://schemas.microsoft.com/office/powerpoint/2010/main" val="3040685819"/>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31"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500" fill="hold"/>
                                        <p:tgtEl>
                                          <p:spTgt spid="3"/>
                                        </p:tgtEl>
                                        <p:attrNameLst>
                                          <p:attrName>ppt_w</p:attrName>
                                        </p:attrNameLst>
                                      </p:cBhvr>
                                      <p:tavLst>
                                        <p:tav tm="0">
                                          <p:val>
                                            <p:fltVal val="0"/>
                                          </p:val>
                                        </p:tav>
                                        <p:tav tm="100000">
                                          <p:val>
                                            <p:strVal val="#ppt_w"/>
                                          </p:val>
                                        </p:tav>
                                      </p:tavLst>
                                    </p:anim>
                                    <p:anim calcmode="lin" valueType="num">
                                      <p:cBhvr>
                                        <p:cTn id="13" dur="500" fill="hold"/>
                                        <p:tgtEl>
                                          <p:spTgt spid="3"/>
                                        </p:tgtEl>
                                        <p:attrNameLst>
                                          <p:attrName>ppt_h</p:attrName>
                                        </p:attrNameLst>
                                      </p:cBhvr>
                                      <p:tavLst>
                                        <p:tav tm="0">
                                          <p:val>
                                            <p:fltVal val="0"/>
                                          </p:val>
                                        </p:tav>
                                        <p:tav tm="100000">
                                          <p:val>
                                            <p:strVal val="#ppt_h"/>
                                          </p:val>
                                        </p:tav>
                                      </p:tavLst>
                                    </p:anim>
                                    <p:anim calcmode="lin" valueType="num">
                                      <p:cBhvr>
                                        <p:cTn id="14" dur="500" fill="hold"/>
                                        <p:tgtEl>
                                          <p:spTgt spid="3"/>
                                        </p:tgtEl>
                                        <p:attrNameLst>
                                          <p:attrName>style.rotation</p:attrName>
                                        </p:attrNameLst>
                                      </p:cBhvr>
                                      <p:tavLst>
                                        <p:tav tm="0">
                                          <p:val>
                                            <p:fltVal val="90"/>
                                          </p:val>
                                        </p:tav>
                                        <p:tav tm="100000">
                                          <p:val>
                                            <p:fltVal val="0"/>
                                          </p:val>
                                        </p:tav>
                                      </p:tavLst>
                                    </p:anim>
                                    <p:animEffect transition="in" filter="fade">
                                      <p:cBhvr>
                                        <p:cTn id="15" dur="500"/>
                                        <p:tgtEl>
                                          <p:spTgt spid="3"/>
                                        </p:tgtEl>
                                      </p:cBhvr>
                                    </p:animEffect>
                                  </p:childTnLst>
                                </p:cTn>
                              </p:par>
                            </p:childTnLst>
                          </p:cTn>
                        </p:par>
                        <p:par>
                          <p:cTn id="16" fill="hold">
                            <p:stCondLst>
                              <p:cond delay="500"/>
                            </p:stCondLst>
                            <p:childTnLst>
                              <p:par>
                                <p:cTn id="17" presetID="10" presetClass="entr" presetSubtype="0" fill="hold" grpId="0" nodeType="after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header">
            <a:extLst>
              <a:ext uri="{FF2B5EF4-FFF2-40B4-BE49-F238E27FC236}">
                <a16:creationId xmlns:a16="http://schemas.microsoft.com/office/drawing/2014/main" id="{E216B21A-68AA-E28F-1ED8-D79135148729}"/>
              </a:ext>
            </a:extLst>
          </p:cNvPr>
          <p:cNvGrpSpPr/>
          <p:nvPr/>
        </p:nvGrpSpPr>
        <p:grpSpPr>
          <a:xfrm>
            <a:off x="-1235" y="-815"/>
            <a:ext cx="12073369" cy="611122"/>
            <a:chOff x="-1235" y="-815"/>
            <a:chExt cx="12073369" cy="611122"/>
          </a:xfrm>
        </p:grpSpPr>
        <p:sp>
          <p:nvSpPr>
            <p:cNvPr id="20" name="TextBox 19">
              <a:extLst>
                <a:ext uri="{FF2B5EF4-FFF2-40B4-BE49-F238E27FC236}">
                  <a16:creationId xmlns:a16="http://schemas.microsoft.com/office/drawing/2014/main" id="{D43D8187-3F54-29A0-47BF-D2FFEE1F55ED}"/>
                </a:ext>
              </a:extLst>
            </p:cNvPr>
            <p:cNvSpPr txBox="1"/>
            <p:nvPr/>
          </p:nvSpPr>
          <p:spPr>
            <a:xfrm>
              <a:off x="734149" y="21482"/>
              <a:ext cx="11337985" cy="584775"/>
            </a:xfrm>
            <a:prstGeom prst="rect">
              <a:avLst/>
            </a:prstGeom>
            <a:noFill/>
          </p:spPr>
          <p:txBody>
            <a:bodyPr wrap="square">
              <a:spAutoFit/>
            </a:bodyPr>
            <a:lstStyle/>
            <a:p>
              <a:r>
                <a:rPr lang="en-GB" sz="3200" dirty="0">
                  <a:solidFill>
                    <a:srgbClr val="595959"/>
                  </a:solidFill>
                </a:rPr>
                <a:t>Going from data description to interpretation</a:t>
              </a:r>
            </a:p>
          </p:txBody>
        </p:sp>
        <p:pic>
          <p:nvPicPr>
            <p:cNvPr id="21" name="Picture 20">
              <a:extLst>
                <a:ext uri="{FF2B5EF4-FFF2-40B4-BE49-F238E27FC236}">
                  <a16:creationId xmlns:a16="http://schemas.microsoft.com/office/drawing/2014/main" id="{B11C2849-6A91-B650-FDA0-1FFD204ECDE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rot="5400000">
              <a:off x="-1522" y="-528"/>
              <a:ext cx="611122" cy="610548"/>
            </a:xfrm>
            <a:prstGeom prst="rect">
              <a:avLst/>
            </a:prstGeom>
          </p:spPr>
        </p:pic>
      </p:grpSp>
      <p:grpSp>
        <p:nvGrpSpPr>
          <p:cNvPr id="2" name="Group 1">
            <a:extLst>
              <a:ext uri="{FF2B5EF4-FFF2-40B4-BE49-F238E27FC236}">
                <a16:creationId xmlns:a16="http://schemas.microsoft.com/office/drawing/2014/main" id="{CCE35B0A-6460-4A73-8A99-1BACF321D41F}"/>
              </a:ext>
            </a:extLst>
          </p:cNvPr>
          <p:cNvGrpSpPr/>
          <p:nvPr/>
        </p:nvGrpSpPr>
        <p:grpSpPr>
          <a:xfrm>
            <a:off x="3323030" y="1518640"/>
            <a:ext cx="5545939" cy="3119591"/>
            <a:chOff x="3082906" y="1006867"/>
            <a:chExt cx="6026188" cy="3389731"/>
          </a:xfrm>
        </p:grpSpPr>
        <p:sp>
          <p:nvSpPr>
            <p:cNvPr id="10" name="Rectangle 9">
              <a:extLst>
                <a:ext uri="{FF2B5EF4-FFF2-40B4-BE49-F238E27FC236}">
                  <a16:creationId xmlns:a16="http://schemas.microsoft.com/office/drawing/2014/main" id="{32060E01-0539-46C4-B512-0AE7802881A7}"/>
                </a:ext>
              </a:extLst>
            </p:cNvPr>
            <p:cNvSpPr/>
            <p:nvPr/>
          </p:nvSpPr>
          <p:spPr>
            <a:xfrm>
              <a:off x="3082906" y="1006867"/>
              <a:ext cx="6026188" cy="3389731"/>
            </a:xfrm>
            <a:prstGeom prst="rect">
              <a:avLst/>
            </a:prstGeom>
            <a:solidFill>
              <a:srgbClr val="E2E2E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1" name="Group 10">
              <a:extLst>
                <a:ext uri="{FF2B5EF4-FFF2-40B4-BE49-F238E27FC236}">
                  <a16:creationId xmlns:a16="http://schemas.microsoft.com/office/drawing/2014/main" id="{D71363EE-179C-4DE4-9604-8FB04EEAB975}"/>
                </a:ext>
              </a:extLst>
            </p:cNvPr>
            <p:cNvGrpSpPr/>
            <p:nvPr/>
          </p:nvGrpSpPr>
          <p:grpSpPr>
            <a:xfrm>
              <a:off x="3108000" y="1899172"/>
              <a:ext cx="5976000" cy="1605120"/>
              <a:chOff x="1" y="1805920"/>
              <a:chExt cx="12175670" cy="3243080"/>
            </a:xfrm>
          </p:grpSpPr>
          <p:grpSp>
            <p:nvGrpSpPr>
              <p:cNvPr id="12" name="Group 11">
                <a:extLst>
                  <a:ext uri="{FF2B5EF4-FFF2-40B4-BE49-F238E27FC236}">
                    <a16:creationId xmlns:a16="http://schemas.microsoft.com/office/drawing/2014/main" id="{104A2A40-57B4-4AC2-86A1-2A1DF270EF61}"/>
                  </a:ext>
                </a:extLst>
              </p:cNvPr>
              <p:cNvGrpSpPr/>
              <p:nvPr/>
            </p:nvGrpSpPr>
            <p:grpSpPr>
              <a:xfrm>
                <a:off x="3225226" y="1805920"/>
                <a:ext cx="8950445" cy="3240000"/>
                <a:chOff x="3225226" y="1805920"/>
                <a:chExt cx="8950445" cy="3240000"/>
              </a:xfrm>
            </p:grpSpPr>
            <p:sp>
              <p:nvSpPr>
                <p:cNvPr id="14" name="Rectangle 13">
                  <a:extLst>
                    <a:ext uri="{FF2B5EF4-FFF2-40B4-BE49-F238E27FC236}">
                      <a16:creationId xmlns:a16="http://schemas.microsoft.com/office/drawing/2014/main" id="{2C98A7D7-FD94-4792-8D6F-26781DF54EF6}"/>
                    </a:ext>
                  </a:extLst>
                </p:cNvPr>
                <p:cNvSpPr/>
                <p:nvPr/>
              </p:nvSpPr>
              <p:spPr>
                <a:xfrm>
                  <a:off x="3225226" y="1805920"/>
                  <a:ext cx="8950445" cy="3240000"/>
                </a:xfrm>
                <a:prstGeom prst="rect">
                  <a:avLst/>
                </a:prstGeom>
                <a:solidFill>
                  <a:srgbClr val="25B1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dirty="0"/>
                </a:p>
              </p:txBody>
            </p:sp>
            <p:grpSp>
              <p:nvGrpSpPr>
                <p:cNvPr id="15" name="Group 14">
                  <a:extLst>
                    <a:ext uri="{FF2B5EF4-FFF2-40B4-BE49-F238E27FC236}">
                      <a16:creationId xmlns:a16="http://schemas.microsoft.com/office/drawing/2014/main" id="{5CEA9784-0A42-43FC-96C7-699B873AEF92}"/>
                    </a:ext>
                  </a:extLst>
                </p:cNvPr>
                <p:cNvGrpSpPr/>
                <p:nvPr/>
              </p:nvGrpSpPr>
              <p:grpSpPr>
                <a:xfrm>
                  <a:off x="3450828" y="2140862"/>
                  <a:ext cx="8499237" cy="2589099"/>
                  <a:chOff x="2982635" y="2357504"/>
                  <a:chExt cx="8499237" cy="2589099"/>
                </a:xfrm>
              </p:grpSpPr>
              <p:sp>
                <p:nvSpPr>
                  <p:cNvPr id="16" name="TextBox 15">
                    <a:extLst>
                      <a:ext uri="{FF2B5EF4-FFF2-40B4-BE49-F238E27FC236}">
                        <a16:creationId xmlns:a16="http://schemas.microsoft.com/office/drawing/2014/main" id="{3C2E9024-03A3-411B-B248-39FAAFA8EAE2}"/>
                      </a:ext>
                    </a:extLst>
                  </p:cNvPr>
                  <p:cNvSpPr txBox="1"/>
                  <p:nvPr/>
                </p:nvSpPr>
                <p:spPr>
                  <a:xfrm>
                    <a:off x="3029663" y="2357504"/>
                    <a:ext cx="4720764" cy="864761"/>
                  </a:xfrm>
                  <a:prstGeom prst="rect">
                    <a:avLst/>
                  </a:prstGeom>
                </p:spPr>
                <p:txBody>
                  <a:bodyPr vert="horz" wrap="square" lIns="91440" tIns="45720" rIns="91440" bIns="45720" rtlCol="0" anchor="b">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2400" dirty="0"/>
                      <a:t>Module 3</a:t>
                    </a:r>
                  </a:p>
                </p:txBody>
              </p:sp>
              <p:sp>
                <p:nvSpPr>
                  <p:cNvPr id="17" name="TextBox 16">
                    <a:extLst>
                      <a:ext uri="{FF2B5EF4-FFF2-40B4-BE49-F238E27FC236}">
                        <a16:creationId xmlns:a16="http://schemas.microsoft.com/office/drawing/2014/main" id="{505E4630-C161-4968-B54C-30195AE9EBDC}"/>
                      </a:ext>
                    </a:extLst>
                  </p:cNvPr>
                  <p:cNvSpPr txBox="1"/>
                  <p:nvPr/>
                </p:nvSpPr>
                <p:spPr>
                  <a:xfrm>
                    <a:off x="2982635" y="3297793"/>
                    <a:ext cx="8499237" cy="1648810"/>
                  </a:xfrm>
                  <a:prstGeom prst="rect">
                    <a:avLst/>
                  </a:prstGeom>
                </p:spPr>
                <p:txBody>
                  <a:bodyPr vert="horz" wrap="square" lIns="91440" tIns="45720" rIns="91440" bIns="45720" rtlCol="0" anchor="b">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2600" dirty="0"/>
                      <a:t>HHFA data review and description</a:t>
                    </a:r>
                  </a:p>
                </p:txBody>
              </p:sp>
            </p:grpSp>
          </p:grpSp>
          <p:pic>
            <p:nvPicPr>
              <p:cNvPr id="13" name="Picture 12">
                <a:extLst>
                  <a:ext uri="{FF2B5EF4-FFF2-40B4-BE49-F238E27FC236}">
                    <a16:creationId xmlns:a16="http://schemas.microsoft.com/office/drawing/2014/main" id="{0D297719-FF53-41C6-9460-09A5DAC17EF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rot="5400000">
                <a:off x="-1523" y="1807445"/>
                <a:ext cx="3243079" cy="3240031"/>
              </a:xfrm>
              <a:prstGeom prst="rect">
                <a:avLst/>
              </a:prstGeom>
            </p:spPr>
          </p:pic>
        </p:grpSp>
      </p:grpSp>
      <p:sp>
        <p:nvSpPr>
          <p:cNvPr id="18" name="HHFA modules caption">
            <a:extLst>
              <a:ext uri="{FF2B5EF4-FFF2-40B4-BE49-F238E27FC236}">
                <a16:creationId xmlns:a16="http://schemas.microsoft.com/office/drawing/2014/main" id="{8F35BF62-A1B4-44D3-8A4B-2166DF4F3374}"/>
              </a:ext>
            </a:extLst>
          </p:cNvPr>
          <p:cNvSpPr txBox="1"/>
          <p:nvPr/>
        </p:nvSpPr>
        <p:spPr>
          <a:xfrm>
            <a:off x="609313" y="5374769"/>
            <a:ext cx="11066872" cy="461665"/>
          </a:xfrm>
          <a:prstGeom prst="rect">
            <a:avLst/>
          </a:prstGeom>
          <a:solidFill>
            <a:srgbClr val="CBEBE6"/>
          </a:solidFill>
        </p:spPr>
        <p:txBody>
          <a:bodyPr wrap="square" rtlCol="0">
            <a:spAutoFit/>
          </a:bodyPr>
          <a:lstStyle/>
          <a:p>
            <a:pPr algn="ctr"/>
            <a:r>
              <a:rPr lang="en-GB" sz="2400" dirty="0">
                <a:solidFill>
                  <a:srgbClr val="595959"/>
                </a:solidFill>
              </a:rPr>
              <a:t>Module 3: stages in the initial review/description of HHFA data</a:t>
            </a:r>
          </a:p>
        </p:txBody>
      </p:sp>
      <p:sp>
        <p:nvSpPr>
          <p:cNvPr id="3" name="cover">
            <a:extLst>
              <a:ext uri="{FF2B5EF4-FFF2-40B4-BE49-F238E27FC236}">
                <a16:creationId xmlns:a16="http://schemas.microsoft.com/office/drawing/2014/main" id="{33A49936-57A3-4C3E-AC3A-D66F86EFDACE}"/>
              </a:ext>
            </a:extLst>
          </p:cNvPr>
          <p:cNvSpPr/>
          <p:nvPr/>
        </p:nvSpPr>
        <p:spPr>
          <a:xfrm>
            <a:off x="152400" y="820615"/>
            <a:ext cx="11793415" cy="5322277"/>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bulletText1">
            <a:extLst>
              <a:ext uri="{FF2B5EF4-FFF2-40B4-BE49-F238E27FC236}">
                <a16:creationId xmlns:a16="http://schemas.microsoft.com/office/drawing/2014/main" id="{38DF8807-6D32-4E0C-B716-C174C8E3785C}"/>
              </a:ext>
            </a:extLst>
          </p:cNvPr>
          <p:cNvSpPr txBox="1"/>
          <p:nvPr/>
        </p:nvSpPr>
        <p:spPr>
          <a:xfrm>
            <a:off x="5730400" y="2936852"/>
            <a:ext cx="6023429" cy="760401"/>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2400" dirty="0">
                <a:solidFill>
                  <a:schemeClr val="tx1">
                    <a:lumMod val="65000"/>
                    <a:lumOff val="35000"/>
                  </a:schemeClr>
                </a:solidFill>
              </a:rPr>
              <a:t>data are “dumb”- do not communicate meaning for themselves</a:t>
            </a:r>
          </a:p>
        </p:txBody>
      </p:sp>
      <p:sp>
        <p:nvSpPr>
          <p:cNvPr id="25" name="bulletText3">
            <a:extLst>
              <a:ext uri="{FF2B5EF4-FFF2-40B4-BE49-F238E27FC236}">
                <a16:creationId xmlns:a16="http://schemas.microsoft.com/office/drawing/2014/main" id="{FFBDE1C2-306C-4C9E-8D05-2FA1A2613D6D}"/>
              </a:ext>
            </a:extLst>
          </p:cNvPr>
          <p:cNvSpPr txBox="1"/>
          <p:nvPr/>
        </p:nvSpPr>
        <p:spPr>
          <a:xfrm>
            <a:off x="5730401" y="3959090"/>
            <a:ext cx="6084263" cy="760401"/>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2400" dirty="0">
                <a:solidFill>
                  <a:schemeClr val="tx1">
                    <a:lumMod val="65000"/>
                    <a:lumOff val="35000"/>
                  </a:schemeClr>
                </a:solidFill>
              </a:rPr>
              <a:t>data must be </a:t>
            </a:r>
            <a:r>
              <a:rPr lang="en-GB" sz="2400" b="1" dirty="0">
                <a:solidFill>
                  <a:schemeClr val="tx1">
                    <a:lumMod val="65000"/>
                    <a:lumOff val="35000"/>
                  </a:schemeClr>
                </a:solidFill>
              </a:rPr>
              <a:t>interpreted</a:t>
            </a:r>
            <a:r>
              <a:rPr lang="en-GB" sz="2400" dirty="0">
                <a:solidFill>
                  <a:schemeClr val="tx1">
                    <a:lumMod val="65000"/>
                    <a:lumOff val="35000"/>
                  </a:schemeClr>
                </a:solidFill>
              </a:rPr>
              <a:t> to understand their meaning</a:t>
            </a:r>
          </a:p>
        </p:txBody>
      </p:sp>
      <p:pic>
        <p:nvPicPr>
          <p:cNvPr id="26" name="bullet">
            <a:extLst>
              <a:ext uri="{FF2B5EF4-FFF2-40B4-BE49-F238E27FC236}">
                <a16:creationId xmlns:a16="http://schemas.microsoft.com/office/drawing/2014/main" id="{ED27F104-EB02-4BA8-B77B-9DB48354A2A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11941" y="3082156"/>
            <a:ext cx="117692" cy="122400"/>
          </a:xfrm>
          <a:prstGeom prst="rect">
            <a:avLst/>
          </a:prstGeom>
        </p:spPr>
      </p:pic>
      <p:pic>
        <p:nvPicPr>
          <p:cNvPr id="28" name="bullet3">
            <a:extLst>
              <a:ext uri="{FF2B5EF4-FFF2-40B4-BE49-F238E27FC236}">
                <a16:creationId xmlns:a16="http://schemas.microsoft.com/office/drawing/2014/main" id="{741897F9-37AB-4050-BC08-B66DB9F3EC4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11941" y="4077491"/>
            <a:ext cx="117692" cy="122400"/>
          </a:xfrm>
          <a:prstGeom prst="rect">
            <a:avLst/>
          </a:prstGeom>
        </p:spPr>
      </p:pic>
      <p:grpSp>
        <p:nvGrpSpPr>
          <p:cNvPr id="30" name="Group 29">
            <a:extLst>
              <a:ext uri="{FF2B5EF4-FFF2-40B4-BE49-F238E27FC236}">
                <a16:creationId xmlns:a16="http://schemas.microsoft.com/office/drawing/2014/main" id="{FC5921E5-E047-44F7-9CEE-735B89B17262}"/>
              </a:ext>
            </a:extLst>
          </p:cNvPr>
          <p:cNvGrpSpPr/>
          <p:nvPr/>
        </p:nvGrpSpPr>
        <p:grpSpPr>
          <a:xfrm>
            <a:off x="907434" y="1636670"/>
            <a:ext cx="3584659" cy="3584659"/>
            <a:chOff x="476038" y="1416377"/>
            <a:chExt cx="3946267" cy="3946267"/>
          </a:xfrm>
        </p:grpSpPr>
        <p:sp>
          <p:nvSpPr>
            <p:cNvPr id="31" name="circle">
              <a:extLst>
                <a:ext uri="{FF2B5EF4-FFF2-40B4-BE49-F238E27FC236}">
                  <a16:creationId xmlns:a16="http://schemas.microsoft.com/office/drawing/2014/main" id="{1EF3BDE6-95E4-48D0-A276-831D040870DA}"/>
                </a:ext>
              </a:extLst>
            </p:cNvPr>
            <p:cNvSpPr/>
            <p:nvPr/>
          </p:nvSpPr>
          <p:spPr>
            <a:xfrm>
              <a:off x="476038" y="1416377"/>
              <a:ext cx="3946267" cy="3946267"/>
            </a:xfrm>
            <a:prstGeom prst="ellipse">
              <a:avLst/>
            </a:prstGeom>
            <a:solidFill>
              <a:srgbClr val="CBEB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2" name="Picture 31">
              <a:extLst>
                <a:ext uri="{FF2B5EF4-FFF2-40B4-BE49-F238E27FC236}">
                  <a16:creationId xmlns:a16="http://schemas.microsoft.com/office/drawing/2014/main" id="{C1870ABD-4875-4470-A2C8-34EAFD536AC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88991" y="2062626"/>
              <a:ext cx="2348174" cy="2729715"/>
            </a:xfrm>
            <a:prstGeom prst="rect">
              <a:avLst/>
            </a:prstGeom>
          </p:spPr>
        </p:pic>
      </p:grpSp>
      <p:sp>
        <p:nvSpPr>
          <p:cNvPr id="4" name="TextBox 3">
            <a:extLst>
              <a:ext uri="{FF2B5EF4-FFF2-40B4-BE49-F238E27FC236}">
                <a16:creationId xmlns:a16="http://schemas.microsoft.com/office/drawing/2014/main" id="{30E733A3-9106-76C8-7DC5-6E903329CA42}"/>
              </a:ext>
            </a:extLst>
          </p:cNvPr>
          <p:cNvSpPr txBox="1"/>
          <p:nvPr/>
        </p:nvSpPr>
        <p:spPr>
          <a:xfrm>
            <a:off x="5172614" y="2122444"/>
            <a:ext cx="6405001" cy="428002"/>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2400" dirty="0">
                <a:solidFill>
                  <a:schemeClr val="tx1">
                    <a:lumMod val="65000"/>
                    <a:lumOff val="35000"/>
                  </a:schemeClr>
                </a:solidFill>
              </a:rPr>
              <a:t>We need to go beyond the description of data:</a:t>
            </a:r>
          </a:p>
        </p:txBody>
      </p:sp>
    </p:spTree>
    <p:custDataLst>
      <p:tags r:id="rId1"/>
    </p:custDataLst>
    <p:extLst>
      <p:ext uri="{BB962C8B-B14F-4D97-AF65-F5344CB8AC3E}">
        <p14:creationId xmlns:p14="http://schemas.microsoft.com/office/powerpoint/2010/main" val="3408118451"/>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anim calcmode="lin" valueType="num">
                                      <p:cBhvr>
                                        <p:cTn id="8" dur="750" fill="hold"/>
                                        <p:tgtEl>
                                          <p:spTgt spid="2"/>
                                        </p:tgtEl>
                                        <p:attrNameLst>
                                          <p:attrName>ppt_x</p:attrName>
                                        </p:attrNameLst>
                                      </p:cBhvr>
                                      <p:tavLst>
                                        <p:tav tm="0">
                                          <p:val>
                                            <p:strVal val="#ppt_x"/>
                                          </p:val>
                                        </p:tav>
                                        <p:tav tm="100000">
                                          <p:val>
                                            <p:strVal val="#ppt_x"/>
                                          </p:val>
                                        </p:tav>
                                      </p:tavLst>
                                    </p:anim>
                                    <p:anim calcmode="lin" valueType="num">
                                      <p:cBhvr>
                                        <p:cTn id="9" dur="75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1" fill="hold" grpId="0" nodeType="clickEffect">
                                  <p:stCondLst>
                                    <p:cond delay="0"/>
                                  </p:stCondLst>
                                  <p:childTnLst>
                                    <p:set>
                                      <p:cBhvr>
                                        <p:cTn id="13" dur="1" fill="hold">
                                          <p:stCondLst>
                                            <p:cond delay="0"/>
                                          </p:stCondLst>
                                        </p:cTn>
                                        <p:tgtEl>
                                          <p:spTgt spid="18"/>
                                        </p:tgtEl>
                                        <p:attrNameLst>
                                          <p:attrName>style.visibility</p:attrName>
                                        </p:attrNameLst>
                                      </p:cBhvr>
                                      <p:to>
                                        <p:strVal val="visible"/>
                                      </p:to>
                                    </p:set>
                                    <p:animEffect transition="in" filter="wipe(up)">
                                      <p:cBhvr>
                                        <p:cTn id="14" dur="500"/>
                                        <p:tgtEl>
                                          <p:spTgt spid="18"/>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500"/>
                                        <p:tgtEl>
                                          <p:spTgt spid="3"/>
                                        </p:tgtEl>
                                      </p:cBhvr>
                                    </p:animEffect>
                                  </p:childTnLst>
                                </p:cTn>
                              </p:par>
                            </p:childTnLst>
                          </p:cTn>
                        </p:par>
                        <p:par>
                          <p:cTn id="20" fill="hold">
                            <p:stCondLst>
                              <p:cond delay="500"/>
                            </p:stCondLst>
                            <p:childTnLst>
                              <p:par>
                                <p:cTn id="21" presetID="42" presetClass="entr" presetSubtype="0" fill="hold" nodeType="afterEffect">
                                  <p:stCondLst>
                                    <p:cond delay="0"/>
                                  </p:stCondLst>
                                  <p:childTnLst>
                                    <p:set>
                                      <p:cBhvr>
                                        <p:cTn id="22" dur="1" fill="hold">
                                          <p:stCondLst>
                                            <p:cond delay="0"/>
                                          </p:stCondLst>
                                        </p:cTn>
                                        <p:tgtEl>
                                          <p:spTgt spid="30"/>
                                        </p:tgtEl>
                                        <p:attrNameLst>
                                          <p:attrName>style.visibility</p:attrName>
                                        </p:attrNameLst>
                                      </p:cBhvr>
                                      <p:to>
                                        <p:strVal val="visible"/>
                                      </p:to>
                                    </p:set>
                                    <p:animEffect transition="in" filter="fade">
                                      <p:cBhvr>
                                        <p:cTn id="23" dur="500"/>
                                        <p:tgtEl>
                                          <p:spTgt spid="30"/>
                                        </p:tgtEl>
                                      </p:cBhvr>
                                    </p:animEffect>
                                    <p:anim calcmode="lin" valueType="num">
                                      <p:cBhvr>
                                        <p:cTn id="24" dur="500" fill="hold"/>
                                        <p:tgtEl>
                                          <p:spTgt spid="30"/>
                                        </p:tgtEl>
                                        <p:attrNameLst>
                                          <p:attrName>ppt_x</p:attrName>
                                        </p:attrNameLst>
                                      </p:cBhvr>
                                      <p:tavLst>
                                        <p:tav tm="0">
                                          <p:val>
                                            <p:strVal val="#ppt_x"/>
                                          </p:val>
                                        </p:tav>
                                        <p:tav tm="100000">
                                          <p:val>
                                            <p:strVal val="#ppt_x"/>
                                          </p:val>
                                        </p:tav>
                                      </p:tavLst>
                                    </p:anim>
                                    <p:anim calcmode="lin" valueType="num">
                                      <p:cBhvr>
                                        <p:cTn id="25" dur="500" fill="hold"/>
                                        <p:tgtEl>
                                          <p:spTgt spid="30"/>
                                        </p:tgtEl>
                                        <p:attrNameLst>
                                          <p:attrName>ppt_y</p:attrName>
                                        </p:attrNameLst>
                                      </p:cBhvr>
                                      <p:tavLst>
                                        <p:tav tm="0">
                                          <p:val>
                                            <p:strVal val="#ppt_y+.1"/>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fade">
                                      <p:cBhvr>
                                        <p:cTn id="30" dur="500"/>
                                        <p:tgtEl>
                                          <p:spTgt spid="4"/>
                                        </p:tgtEl>
                                      </p:cBhvr>
                                    </p:animEffect>
                                  </p:childTnLst>
                                </p:cTn>
                              </p:par>
                            </p:childTnLst>
                          </p:cTn>
                        </p:par>
                      </p:childTnLst>
                    </p:cTn>
                  </p:par>
                  <p:par>
                    <p:cTn id="31" fill="hold">
                      <p:stCondLst>
                        <p:cond delay="indefinite"/>
                      </p:stCondLst>
                      <p:childTnLst>
                        <p:par>
                          <p:cTn id="32" fill="hold">
                            <p:stCondLst>
                              <p:cond delay="0"/>
                            </p:stCondLst>
                            <p:childTnLst>
                              <p:par>
                                <p:cTn id="33" presetID="31" presetClass="entr" presetSubtype="0" fill="hold" nodeType="clickEffect">
                                  <p:stCondLst>
                                    <p:cond delay="0"/>
                                  </p:stCondLst>
                                  <p:childTnLst>
                                    <p:set>
                                      <p:cBhvr>
                                        <p:cTn id="34" dur="1" fill="hold">
                                          <p:stCondLst>
                                            <p:cond delay="0"/>
                                          </p:stCondLst>
                                        </p:cTn>
                                        <p:tgtEl>
                                          <p:spTgt spid="26"/>
                                        </p:tgtEl>
                                        <p:attrNameLst>
                                          <p:attrName>style.visibility</p:attrName>
                                        </p:attrNameLst>
                                      </p:cBhvr>
                                      <p:to>
                                        <p:strVal val="visible"/>
                                      </p:to>
                                    </p:set>
                                    <p:anim calcmode="lin" valueType="num">
                                      <p:cBhvr>
                                        <p:cTn id="35" dur="500" fill="hold"/>
                                        <p:tgtEl>
                                          <p:spTgt spid="26"/>
                                        </p:tgtEl>
                                        <p:attrNameLst>
                                          <p:attrName>ppt_w</p:attrName>
                                        </p:attrNameLst>
                                      </p:cBhvr>
                                      <p:tavLst>
                                        <p:tav tm="0">
                                          <p:val>
                                            <p:fltVal val="0"/>
                                          </p:val>
                                        </p:tav>
                                        <p:tav tm="100000">
                                          <p:val>
                                            <p:strVal val="#ppt_w"/>
                                          </p:val>
                                        </p:tav>
                                      </p:tavLst>
                                    </p:anim>
                                    <p:anim calcmode="lin" valueType="num">
                                      <p:cBhvr>
                                        <p:cTn id="36" dur="500" fill="hold"/>
                                        <p:tgtEl>
                                          <p:spTgt spid="26"/>
                                        </p:tgtEl>
                                        <p:attrNameLst>
                                          <p:attrName>ppt_h</p:attrName>
                                        </p:attrNameLst>
                                      </p:cBhvr>
                                      <p:tavLst>
                                        <p:tav tm="0">
                                          <p:val>
                                            <p:fltVal val="0"/>
                                          </p:val>
                                        </p:tav>
                                        <p:tav tm="100000">
                                          <p:val>
                                            <p:strVal val="#ppt_h"/>
                                          </p:val>
                                        </p:tav>
                                      </p:tavLst>
                                    </p:anim>
                                    <p:anim calcmode="lin" valueType="num">
                                      <p:cBhvr>
                                        <p:cTn id="37" dur="500" fill="hold"/>
                                        <p:tgtEl>
                                          <p:spTgt spid="26"/>
                                        </p:tgtEl>
                                        <p:attrNameLst>
                                          <p:attrName>style.rotation</p:attrName>
                                        </p:attrNameLst>
                                      </p:cBhvr>
                                      <p:tavLst>
                                        <p:tav tm="0">
                                          <p:val>
                                            <p:fltVal val="90"/>
                                          </p:val>
                                        </p:tav>
                                        <p:tav tm="100000">
                                          <p:val>
                                            <p:fltVal val="0"/>
                                          </p:val>
                                        </p:tav>
                                      </p:tavLst>
                                    </p:anim>
                                    <p:animEffect transition="in" filter="fade">
                                      <p:cBhvr>
                                        <p:cTn id="38" dur="500"/>
                                        <p:tgtEl>
                                          <p:spTgt spid="26"/>
                                        </p:tgtEl>
                                      </p:cBhvr>
                                    </p:animEffect>
                                  </p:childTnLst>
                                </p:cTn>
                              </p:par>
                            </p:childTnLst>
                          </p:cTn>
                        </p:par>
                        <p:par>
                          <p:cTn id="39" fill="hold">
                            <p:stCondLst>
                              <p:cond delay="500"/>
                            </p:stCondLst>
                            <p:childTnLst>
                              <p:par>
                                <p:cTn id="40" presetID="10" presetClass="entr" presetSubtype="0" fill="hold" grpId="0" nodeType="afterEffect">
                                  <p:stCondLst>
                                    <p:cond delay="0"/>
                                  </p:stCondLst>
                                  <p:childTnLst>
                                    <p:set>
                                      <p:cBhvr>
                                        <p:cTn id="41" dur="1" fill="hold">
                                          <p:stCondLst>
                                            <p:cond delay="0"/>
                                          </p:stCondLst>
                                        </p:cTn>
                                        <p:tgtEl>
                                          <p:spTgt spid="23"/>
                                        </p:tgtEl>
                                        <p:attrNameLst>
                                          <p:attrName>style.visibility</p:attrName>
                                        </p:attrNameLst>
                                      </p:cBhvr>
                                      <p:to>
                                        <p:strVal val="visible"/>
                                      </p:to>
                                    </p:set>
                                    <p:animEffect transition="in" filter="fade">
                                      <p:cBhvr>
                                        <p:cTn id="42" dur="500"/>
                                        <p:tgtEl>
                                          <p:spTgt spid="23"/>
                                        </p:tgtEl>
                                      </p:cBhvr>
                                    </p:animEffect>
                                  </p:childTnLst>
                                </p:cTn>
                              </p:par>
                            </p:childTnLst>
                          </p:cTn>
                        </p:par>
                      </p:childTnLst>
                    </p:cTn>
                  </p:par>
                  <p:par>
                    <p:cTn id="43" fill="hold">
                      <p:stCondLst>
                        <p:cond delay="indefinite"/>
                      </p:stCondLst>
                      <p:childTnLst>
                        <p:par>
                          <p:cTn id="44" fill="hold">
                            <p:stCondLst>
                              <p:cond delay="0"/>
                            </p:stCondLst>
                            <p:childTnLst>
                              <p:par>
                                <p:cTn id="45" presetID="31" presetClass="entr" presetSubtype="0" fill="hold" nodeType="clickEffect">
                                  <p:stCondLst>
                                    <p:cond delay="0"/>
                                  </p:stCondLst>
                                  <p:childTnLst>
                                    <p:set>
                                      <p:cBhvr>
                                        <p:cTn id="46" dur="1" fill="hold">
                                          <p:stCondLst>
                                            <p:cond delay="0"/>
                                          </p:stCondLst>
                                        </p:cTn>
                                        <p:tgtEl>
                                          <p:spTgt spid="28"/>
                                        </p:tgtEl>
                                        <p:attrNameLst>
                                          <p:attrName>style.visibility</p:attrName>
                                        </p:attrNameLst>
                                      </p:cBhvr>
                                      <p:to>
                                        <p:strVal val="visible"/>
                                      </p:to>
                                    </p:set>
                                    <p:anim calcmode="lin" valueType="num">
                                      <p:cBhvr>
                                        <p:cTn id="47" dur="500" fill="hold"/>
                                        <p:tgtEl>
                                          <p:spTgt spid="28"/>
                                        </p:tgtEl>
                                        <p:attrNameLst>
                                          <p:attrName>ppt_w</p:attrName>
                                        </p:attrNameLst>
                                      </p:cBhvr>
                                      <p:tavLst>
                                        <p:tav tm="0">
                                          <p:val>
                                            <p:fltVal val="0"/>
                                          </p:val>
                                        </p:tav>
                                        <p:tav tm="100000">
                                          <p:val>
                                            <p:strVal val="#ppt_w"/>
                                          </p:val>
                                        </p:tav>
                                      </p:tavLst>
                                    </p:anim>
                                    <p:anim calcmode="lin" valueType="num">
                                      <p:cBhvr>
                                        <p:cTn id="48" dur="500" fill="hold"/>
                                        <p:tgtEl>
                                          <p:spTgt spid="28"/>
                                        </p:tgtEl>
                                        <p:attrNameLst>
                                          <p:attrName>ppt_h</p:attrName>
                                        </p:attrNameLst>
                                      </p:cBhvr>
                                      <p:tavLst>
                                        <p:tav tm="0">
                                          <p:val>
                                            <p:fltVal val="0"/>
                                          </p:val>
                                        </p:tav>
                                        <p:tav tm="100000">
                                          <p:val>
                                            <p:strVal val="#ppt_h"/>
                                          </p:val>
                                        </p:tav>
                                      </p:tavLst>
                                    </p:anim>
                                    <p:anim calcmode="lin" valueType="num">
                                      <p:cBhvr>
                                        <p:cTn id="49" dur="500" fill="hold"/>
                                        <p:tgtEl>
                                          <p:spTgt spid="28"/>
                                        </p:tgtEl>
                                        <p:attrNameLst>
                                          <p:attrName>style.rotation</p:attrName>
                                        </p:attrNameLst>
                                      </p:cBhvr>
                                      <p:tavLst>
                                        <p:tav tm="0">
                                          <p:val>
                                            <p:fltVal val="90"/>
                                          </p:val>
                                        </p:tav>
                                        <p:tav tm="100000">
                                          <p:val>
                                            <p:fltVal val="0"/>
                                          </p:val>
                                        </p:tav>
                                      </p:tavLst>
                                    </p:anim>
                                    <p:animEffect transition="in" filter="fade">
                                      <p:cBhvr>
                                        <p:cTn id="50" dur="500"/>
                                        <p:tgtEl>
                                          <p:spTgt spid="28"/>
                                        </p:tgtEl>
                                      </p:cBhvr>
                                    </p:animEffect>
                                  </p:childTnLst>
                                </p:cTn>
                              </p:par>
                            </p:childTnLst>
                          </p:cTn>
                        </p:par>
                        <p:par>
                          <p:cTn id="51" fill="hold">
                            <p:stCondLst>
                              <p:cond delay="500"/>
                            </p:stCondLst>
                            <p:childTnLst>
                              <p:par>
                                <p:cTn id="52" presetID="10" presetClass="entr" presetSubtype="0" fill="hold" grpId="0" nodeType="afterEffect">
                                  <p:stCondLst>
                                    <p:cond delay="0"/>
                                  </p:stCondLst>
                                  <p:childTnLst>
                                    <p:set>
                                      <p:cBhvr>
                                        <p:cTn id="53" dur="1" fill="hold">
                                          <p:stCondLst>
                                            <p:cond delay="0"/>
                                          </p:stCondLst>
                                        </p:cTn>
                                        <p:tgtEl>
                                          <p:spTgt spid="25"/>
                                        </p:tgtEl>
                                        <p:attrNameLst>
                                          <p:attrName>style.visibility</p:attrName>
                                        </p:attrNameLst>
                                      </p:cBhvr>
                                      <p:to>
                                        <p:strVal val="visible"/>
                                      </p:to>
                                    </p:set>
                                    <p:animEffect transition="in" filter="fade">
                                      <p:cBhvr>
                                        <p:cTn id="54"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3" grpId="0" animBg="1"/>
      <p:bldP spid="23" grpId="0"/>
      <p:bldP spid="25" grpId="0"/>
      <p:bldP spid="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header">
            <a:extLst>
              <a:ext uri="{FF2B5EF4-FFF2-40B4-BE49-F238E27FC236}">
                <a16:creationId xmlns:a16="http://schemas.microsoft.com/office/drawing/2014/main" id="{E216B21A-68AA-E28F-1ED8-D79135148729}"/>
              </a:ext>
            </a:extLst>
          </p:cNvPr>
          <p:cNvGrpSpPr/>
          <p:nvPr/>
        </p:nvGrpSpPr>
        <p:grpSpPr>
          <a:xfrm>
            <a:off x="-1235" y="-815"/>
            <a:ext cx="10754959" cy="611122"/>
            <a:chOff x="-1235" y="-815"/>
            <a:chExt cx="10754959" cy="611122"/>
          </a:xfrm>
        </p:grpSpPr>
        <p:sp>
          <p:nvSpPr>
            <p:cNvPr id="20" name="TextBox 19">
              <a:extLst>
                <a:ext uri="{FF2B5EF4-FFF2-40B4-BE49-F238E27FC236}">
                  <a16:creationId xmlns:a16="http://schemas.microsoft.com/office/drawing/2014/main" id="{D43D8187-3F54-29A0-47BF-D2FFEE1F55ED}"/>
                </a:ext>
              </a:extLst>
            </p:cNvPr>
            <p:cNvSpPr txBox="1"/>
            <p:nvPr/>
          </p:nvSpPr>
          <p:spPr>
            <a:xfrm>
              <a:off x="734149" y="21482"/>
              <a:ext cx="10019575" cy="584775"/>
            </a:xfrm>
            <a:prstGeom prst="rect">
              <a:avLst/>
            </a:prstGeom>
            <a:noFill/>
          </p:spPr>
          <p:txBody>
            <a:bodyPr wrap="square">
              <a:spAutoFit/>
            </a:bodyPr>
            <a:lstStyle/>
            <a:p>
              <a:r>
                <a:rPr lang="en-US" sz="3200">
                  <a:solidFill>
                    <a:srgbClr val="595959"/>
                  </a:solidFill>
                </a:rPr>
                <a:t>W</a:t>
              </a:r>
              <a:r>
                <a:rPr lang="en-GB" sz="3200">
                  <a:solidFill>
                    <a:srgbClr val="595959"/>
                  </a:solidFill>
                </a:rPr>
                <a:t>hat is data interpretation?</a:t>
              </a:r>
              <a:endParaRPr lang="en-GB" sz="3200" dirty="0">
                <a:solidFill>
                  <a:srgbClr val="595959"/>
                </a:solidFill>
              </a:endParaRPr>
            </a:p>
          </p:txBody>
        </p:sp>
        <p:pic>
          <p:nvPicPr>
            <p:cNvPr id="21" name="Picture 20">
              <a:extLst>
                <a:ext uri="{FF2B5EF4-FFF2-40B4-BE49-F238E27FC236}">
                  <a16:creationId xmlns:a16="http://schemas.microsoft.com/office/drawing/2014/main" id="{B11C2849-6A91-B650-FDA0-1FFD204ECDE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rot="5400000">
              <a:off x="-1522" y="-528"/>
              <a:ext cx="611122" cy="610548"/>
            </a:xfrm>
            <a:prstGeom prst="rect">
              <a:avLst/>
            </a:prstGeom>
          </p:spPr>
        </p:pic>
      </p:grpSp>
      <p:sp>
        <p:nvSpPr>
          <p:cNvPr id="3" name="TextBox 2">
            <a:extLst>
              <a:ext uri="{FF2B5EF4-FFF2-40B4-BE49-F238E27FC236}">
                <a16:creationId xmlns:a16="http://schemas.microsoft.com/office/drawing/2014/main" id="{B9AAB0EC-283F-C3D5-6D8D-9B917A60608C}"/>
              </a:ext>
            </a:extLst>
          </p:cNvPr>
          <p:cNvSpPr txBox="1"/>
          <p:nvPr/>
        </p:nvSpPr>
        <p:spPr>
          <a:xfrm>
            <a:off x="5172614" y="2122444"/>
            <a:ext cx="6405001" cy="428002"/>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2400" b="1" dirty="0">
                <a:solidFill>
                  <a:schemeClr val="tx1">
                    <a:lumMod val="65000"/>
                    <a:lumOff val="35000"/>
                  </a:schemeClr>
                </a:solidFill>
              </a:rPr>
              <a:t>Data interpretation </a:t>
            </a:r>
            <a:r>
              <a:rPr lang="en-GB" sz="2400" dirty="0">
                <a:solidFill>
                  <a:schemeClr val="tx1">
                    <a:lumMod val="65000"/>
                    <a:lumOff val="35000"/>
                  </a:schemeClr>
                </a:solidFill>
              </a:rPr>
              <a:t>aims to understand:</a:t>
            </a:r>
          </a:p>
        </p:txBody>
      </p:sp>
      <p:sp>
        <p:nvSpPr>
          <p:cNvPr id="4" name="bulletText1">
            <a:extLst>
              <a:ext uri="{FF2B5EF4-FFF2-40B4-BE49-F238E27FC236}">
                <a16:creationId xmlns:a16="http://schemas.microsoft.com/office/drawing/2014/main" id="{50D2E34A-6FC6-6BC2-9198-45DC036586F7}"/>
              </a:ext>
            </a:extLst>
          </p:cNvPr>
          <p:cNvSpPr txBox="1"/>
          <p:nvPr/>
        </p:nvSpPr>
        <p:spPr>
          <a:xfrm>
            <a:off x="5735339" y="3167803"/>
            <a:ext cx="6023429" cy="428002"/>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2400" dirty="0">
                <a:solidFill>
                  <a:schemeClr val="tx1">
                    <a:lumMod val="65000"/>
                    <a:lumOff val="35000"/>
                  </a:schemeClr>
                </a:solidFill>
              </a:rPr>
              <a:t>what the data mean in the country context</a:t>
            </a:r>
          </a:p>
        </p:txBody>
      </p:sp>
      <p:sp>
        <p:nvSpPr>
          <p:cNvPr id="5" name="bulletText2">
            <a:extLst>
              <a:ext uri="{FF2B5EF4-FFF2-40B4-BE49-F238E27FC236}">
                <a16:creationId xmlns:a16="http://schemas.microsoft.com/office/drawing/2014/main" id="{D7F22606-B333-9D22-E710-B1B63BF45B0E}"/>
              </a:ext>
            </a:extLst>
          </p:cNvPr>
          <p:cNvSpPr txBox="1"/>
          <p:nvPr/>
        </p:nvSpPr>
        <p:spPr>
          <a:xfrm>
            <a:off x="5735339" y="4218385"/>
            <a:ext cx="6201956" cy="428002"/>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2400" dirty="0">
                <a:solidFill>
                  <a:schemeClr val="tx1">
                    <a:lumMod val="65000"/>
                    <a:lumOff val="35000"/>
                  </a:schemeClr>
                </a:solidFill>
              </a:rPr>
              <a:t>the reasons behind the findings</a:t>
            </a:r>
          </a:p>
        </p:txBody>
      </p:sp>
      <p:pic>
        <p:nvPicPr>
          <p:cNvPr id="6" name="bullet">
            <a:extLst>
              <a:ext uri="{FF2B5EF4-FFF2-40B4-BE49-F238E27FC236}">
                <a16:creationId xmlns:a16="http://schemas.microsoft.com/office/drawing/2014/main" id="{5FEEBCE6-5B98-88E9-3A87-A415909C366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16880" y="3326359"/>
            <a:ext cx="117692" cy="122400"/>
          </a:xfrm>
          <a:prstGeom prst="rect">
            <a:avLst/>
          </a:prstGeom>
        </p:spPr>
      </p:pic>
      <p:pic>
        <p:nvPicPr>
          <p:cNvPr id="7" name="bullet2">
            <a:extLst>
              <a:ext uri="{FF2B5EF4-FFF2-40B4-BE49-F238E27FC236}">
                <a16:creationId xmlns:a16="http://schemas.microsoft.com/office/drawing/2014/main" id="{83AC18CC-45B2-9CD1-ABDA-2A44BCC0B09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17309" y="4361986"/>
            <a:ext cx="117692" cy="122400"/>
          </a:xfrm>
          <a:prstGeom prst="rect">
            <a:avLst/>
          </a:prstGeom>
        </p:spPr>
      </p:pic>
      <p:grpSp>
        <p:nvGrpSpPr>
          <p:cNvPr id="8" name="Group 7">
            <a:extLst>
              <a:ext uri="{FF2B5EF4-FFF2-40B4-BE49-F238E27FC236}">
                <a16:creationId xmlns:a16="http://schemas.microsoft.com/office/drawing/2014/main" id="{9E9AA725-3FA7-5191-C530-2642C5673862}"/>
              </a:ext>
            </a:extLst>
          </p:cNvPr>
          <p:cNvGrpSpPr/>
          <p:nvPr/>
        </p:nvGrpSpPr>
        <p:grpSpPr>
          <a:xfrm>
            <a:off x="907200" y="1638000"/>
            <a:ext cx="3585600" cy="3585600"/>
            <a:chOff x="6953300" y="1360750"/>
            <a:chExt cx="4136500" cy="4136500"/>
          </a:xfrm>
        </p:grpSpPr>
        <p:sp>
          <p:nvSpPr>
            <p:cNvPr id="9" name="circle">
              <a:extLst>
                <a:ext uri="{FF2B5EF4-FFF2-40B4-BE49-F238E27FC236}">
                  <a16:creationId xmlns:a16="http://schemas.microsoft.com/office/drawing/2014/main" id="{AD281DF7-6E32-D98A-CA55-34B8A27E5516}"/>
                </a:ext>
              </a:extLst>
            </p:cNvPr>
            <p:cNvSpPr/>
            <p:nvPr/>
          </p:nvSpPr>
          <p:spPr>
            <a:xfrm>
              <a:off x="6953300" y="1360750"/>
              <a:ext cx="4136500" cy="4136500"/>
            </a:xfrm>
            <a:prstGeom prst="ellipse">
              <a:avLst/>
            </a:prstGeom>
            <a:solidFill>
              <a:srgbClr val="CBEB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0" name="Group 9">
              <a:extLst>
                <a:ext uri="{FF2B5EF4-FFF2-40B4-BE49-F238E27FC236}">
                  <a16:creationId xmlns:a16="http://schemas.microsoft.com/office/drawing/2014/main" id="{A3022C30-A17B-08C4-16C7-01E6EF73C47D}"/>
                </a:ext>
              </a:extLst>
            </p:cNvPr>
            <p:cNvGrpSpPr/>
            <p:nvPr/>
          </p:nvGrpSpPr>
          <p:grpSpPr>
            <a:xfrm>
              <a:off x="8030660" y="1945343"/>
              <a:ext cx="1981780" cy="2967314"/>
              <a:chOff x="6483852" y="2116669"/>
              <a:chExt cx="1981780" cy="2967314"/>
            </a:xfrm>
          </p:grpSpPr>
          <p:pic>
            <p:nvPicPr>
              <p:cNvPr id="11" name="Picture 10">
                <a:extLst>
                  <a:ext uri="{FF2B5EF4-FFF2-40B4-BE49-F238E27FC236}">
                    <a16:creationId xmlns:a16="http://schemas.microsoft.com/office/drawing/2014/main" id="{27D144C3-16DA-AEF9-2C25-549A86D4145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83852" y="2116669"/>
                <a:ext cx="1981780" cy="2967314"/>
              </a:xfrm>
              <a:prstGeom prst="rect">
                <a:avLst/>
              </a:prstGeom>
            </p:spPr>
          </p:pic>
          <p:pic>
            <p:nvPicPr>
              <p:cNvPr id="12" name="Picture 11">
                <a:extLst>
                  <a:ext uri="{FF2B5EF4-FFF2-40B4-BE49-F238E27FC236}">
                    <a16:creationId xmlns:a16="http://schemas.microsoft.com/office/drawing/2014/main" id="{6467F078-35E5-7B2B-EA51-8F3DC7B698E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535631" y="2214439"/>
                <a:ext cx="1837849" cy="2646779"/>
              </a:xfrm>
              <a:prstGeom prst="rect">
                <a:avLst/>
              </a:prstGeom>
            </p:spPr>
          </p:pic>
        </p:grpSp>
      </p:grpSp>
    </p:spTree>
    <p:custDataLst>
      <p:tags r:id="rId1"/>
    </p:custDataLst>
    <p:extLst>
      <p:ext uri="{BB962C8B-B14F-4D97-AF65-F5344CB8AC3E}">
        <p14:creationId xmlns:p14="http://schemas.microsoft.com/office/powerpoint/2010/main" val="4151085086"/>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31"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p:cTn id="12" dur="500" fill="hold"/>
                                        <p:tgtEl>
                                          <p:spTgt spid="6"/>
                                        </p:tgtEl>
                                        <p:attrNameLst>
                                          <p:attrName>ppt_w</p:attrName>
                                        </p:attrNameLst>
                                      </p:cBhvr>
                                      <p:tavLst>
                                        <p:tav tm="0">
                                          <p:val>
                                            <p:fltVal val="0"/>
                                          </p:val>
                                        </p:tav>
                                        <p:tav tm="100000">
                                          <p:val>
                                            <p:strVal val="#ppt_w"/>
                                          </p:val>
                                        </p:tav>
                                      </p:tavLst>
                                    </p:anim>
                                    <p:anim calcmode="lin" valueType="num">
                                      <p:cBhvr>
                                        <p:cTn id="13" dur="500" fill="hold"/>
                                        <p:tgtEl>
                                          <p:spTgt spid="6"/>
                                        </p:tgtEl>
                                        <p:attrNameLst>
                                          <p:attrName>ppt_h</p:attrName>
                                        </p:attrNameLst>
                                      </p:cBhvr>
                                      <p:tavLst>
                                        <p:tav tm="0">
                                          <p:val>
                                            <p:fltVal val="0"/>
                                          </p:val>
                                        </p:tav>
                                        <p:tav tm="100000">
                                          <p:val>
                                            <p:strVal val="#ppt_h"/>
                                          </p:val>
                                        </p:tav>
                                      </p:tavLst>
                                    </p:anim>
                                    <p:anim calcmode="lin" valueType="num">
                                      <p:cBhvr>
                                        <p:cTn id="14" dur="500" fill="hold"/>
                                        <p:tgtEl>
                                          <p:spTgt spid="6"/>
                                        </p:tgtEl>
                                        <p:attrNameLst>
                                          <p:attrName>style.rotation</p:attrName>
                                        </p:attrNameLst>
                                      </p:cBhvr>
                                      <p:tavLst>
                                        <p:tav tm="0">
                                          <p:val>
                                            <p:fltVal val="90"/>
                                          </p:val>
                                        </p:tav>
                                        <p:tav tm="100000">
                                          <p:val>
                                            <p:fltVal val="0"/>
                                          </p:val>
                                        </p:tav>
                                      </p:tavLst>
                                    </p:anim>
                                    <p:animEffect transition="in" filter="fade">
                                      <p:cBhvr>
                                        <p:cTn id="15" dur="500"/>
                                        <p:tgtEl>
                                          <p:spTgt spid="6"/>
                                        </p:tgtEl>
                                      </p:cBhvr>
                                    </p:animEffect>
                                  </p:childTnLst>
                                </p:cTn>
                              </p:par>
                            </p:childTnLst>
                          </p:cTn>
                        </p:par>
                        <p:par>
                          <p:cTn id="16" fill="hold">
                            <p:stCondLst>
                              <p:cond delay="500"/>
                            </p:stCondLst>
                            <p:childTnLst>
                              <p:par>
                                <p:cTn id="17" presetID="10" presetClass="entr" presetSubtype="0" fill="hold" grpId="0" nodeType="after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childTnLst>
                          </p:cTn>
                        </p:par>
                      </p:childTnLst>
                    </p:cTn>
                  </p:par>
                  <p:par>
                    <p:cTn id="20" fill="hold">
                      <p:stCondLst>
                        <p:cond delay="indefinite"/>
                      </p:stCondLst>
                      <p:childTnLst>
                        <p:par>
                          <p:cTn id="21" fill="hold">
                            <p:stCondLst>
                              <p:cond delay="0"/>
                            </p:stCondLst>
                            <p:childTnLst>
                              <p:par>
                                <p:cTn id="22" presetID="31" presetClass="entr" presetSubtype="0" fill="hold" nodeType="clickEffect">
                                  <p:stCondLst>
                                    <p:cond delay="0"/>
                                  </p:stCondLst>
                                  <p:childTnLst>
                                    <p:set>
                                      <p:cBhvr>
                                        <p:cTn id="23" dur="1" fill="hold">
                                          <p:stCondLst>
                                            <p:cond delay="0"/>
                                          </p:stCondLst>
                                        </p:cTn>
                                        <p:tgtEl>
                                          <p:spTgt spid="7"/>
                                        </p:tgtEl>
                                        <p:attrNameLst>
                                          <p:attrName>style.visibility</p:attrName>
                                        </p:attrNameLst>
                                      </p:cBhvr>
                                      <p:to>
                                        <p:strVal val="visible"/>
                                      </p:to>
                                    </p:set>
                                    <p:anim calcmode="lin" valueType="num">
                                      <p:cBhvr>
                                        <p:cTn id="24" dur="500" fill="hold"/>
                                        <p:tgtEl>
                                          <p:spTgt spid="7"/>
                                        </p:tgtEl>
                                        <p:attrNameLst>
                                          <p:attrName>ppt_w</p:attrName>
                                        </p:attrNameLst>
                                      </p:cBhvr>
                                      <p:tavLst>
                                        <p:tav tm="0">
                                          <p:val>
                                            <p:fltVal val="0"/>
                                          </p:val>
                                        </p:tav>
                                        <p:tav tm="100000">
                                          <p:val>
                                            <p:strVal val="#ppt_w"/>
                                          </p:val>
                                        </p:tav>
                                      </p:tavLst>
                                    </p:anim>
                                    <p:anim calcmode="lin" valueType="num">
                                      <p:cBhvr>
                                        <p:cTn id="25" dur="500" fill="hold"/>
                                        <p:tgtEl>
                                          <p:spTgt spid="7"/>
                                        </p:tgtEl>
                                        <p:attrNameLst>
                                          <p:attrName>ppt_h</p:attrName>
                                        </p:attrNameLst>
                                      </p:cBhvr>
                                      <p:tavLst>
                                        <p:tav tm="0">
                                          <p:val>
                                            <p:fltVal val="0"/>
                                          </p:val>
                                        </p:tav>
                                        <p:tav tm="100000">
                                          <p:val>
                                            <p:strVal val="#ppt_h"/>
                                          </p:val>
                                        </p:tav>
                                      </p:tavLst>
                                    </p:anim>
                                    <p:anim calcmode="lin" valueType="num">
                                      <p:cBhvr>
                                        <p:cTn id="26" dur="500" fill="hold"/>
                                        <p:tgtEl>
                                          <p:spTgt spid="7"/>
                                        </p:tgtEl>
                                        <p:attrNameLst>
                                          <p:attrName>style.rotation</p:attrName>
                                        </p:attrNameLst>
                                      </p:cBhvr>
                                      <p:tavLst>
                                        <p:tav tm="0">
                                          <p:val>
                                            <p:fltVal val="90"/>
                                          </p:val>
                                        </p:tav>
                                        <p:tav tm="100000">
                                          <p:val>
                                            <p:fltVal val="0"/>
                                          </p:val>
                                        </p:tav>
                                      </p:tavLst>
                                    </p:anim>
                                    <p:animEffect transition="in" filter="fade">
                                      <p:cBhvr>
                                        <p:cTn id="27" dur="500"/>
                                        <p:tgtEl>
                                          <p:spTgt spid="7"/>
                                        </p:tgtEl>
                                      </p:cBhvr>
                                    </p:animEffect>
                                  </p:childTnLst>
                                </p:cTn>
                              </p:par>
                            </p:childTnLst>
                          </p:cTn>
                        </p:par>
                        <p:par>
                          <p:cTn id="28" fill="hold">
                            <p:stCondLst>
                              <p:cond delay="500"/>
                            </p:stCondLst>
                            <p:childTnLst>
                              <p:par>
                                <p:cTn id="29" presetID="10" presetClass="entr" presetSubtype="0" fill="hold" grpId="0" nodeType="after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fade">
                                      <p:cBhvr>
                                        <p:cTn id="3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header">
            <a:extLst>
              <a:ext uri="{FF2B5EF4-FFF2-40B4-BE49-F238E27FC236}">
                <a16:creationId xmlns:a16="http://schemas.microsoft.com/office/drawing/2014/main" id="{E216B21A-68AA-E28F-1ED8-D79135148729}"/>
              </a:ext>
            </a:extLst>
          </p:cNvPr>
          <p:cNvGrpSpPr/>
          <p:nvPr/>
        </p:nvGrpSpPr>
        <p:grpSpPr>
          <a:xfrm>
            <a:off x="-1235" y="-815"/>
            <a:ext cx="12052822" cy="611122"/>
            <a:chOff x="-1235" y="-815"/>
            <a:chExt cx="12052822" cy="611122"/>
          </a:xfrm>
        </p:grpSpPr>
        <p:sp>
          <p:nvSpPr>
            <p:cNvPr id="20" name="TextBox 19">
              <a:extLst>
                <a:ext uri="{FF2B5EF4-FFF2-40B4-BE49-F238E27FC236}">
                  <a16:creationId xmlns:a16="http://schemas.microsoft.com/office/drawing/2014/main" id="{D43D8187-3F54-29A0-47BF-D2FFEE1F55ED}"/>
                </a:ext>
              </a:extLst>
            </p:cNvPr>
            <p:cNvSpPr txBox="1"/>
            <p:nvPr/>
          </p:nvSpPr>
          <p:spPr>
            <a:xfrm>
              <a:off x="734149" y="21482"/>
              <a:ext cx="11317438" cy="584775"/>
            </a:xfrm>
            <a:prstGeom prst="rect">
              <a:avLst/>
            </a:prstGeom>
            <a:noFill/>
          </p:spPr>
          <p:txBody>
            <a:bodyPr wrap="square">
              <a:spAutoFit/>
            </a:bodyPr>
            <a:lstStyle/>
            <a:p>
              <a:r>
                <a:rPr lang="en-GB" sz="3200" dirty="0">
                  <a:solidFill>
                    <a:srgbClr val="595959"/>
                  </a:solidFill>
                </a:rPr>
                <a:t>How to approach data interpretation</a:t>
              </a:r>
            </a:p>
          </p:txBody>
        </p:sp>
        <p:pic>
          <p:nvPicPr>
            <p:cNvPr id="21" name="Picture 20">
              <a:extLst>
                <a:ext uri="{FF2B5EF4-FFF2-40B4-BE49-F238E27FC236}">
                  <a16:creationId xmlns:a16="http://schemas.microsoft.com/office/drawing/2014/main" id="{B11C2849-6A91-B650-FDA0-1FFD204ECDE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rot="5400000">
              <a:off x="-1522" y="-528"/>
              <a:ext cx="611122" cy="610548"/>
            </a:xfrm>
            <a:prstGeom prst="rect">
              <a:avLst/>
            </a:prstGeom>
          </p:spPr>
        </p:pic>
      </p:grpSp>
      <p:grpSp>
        <p:nvGrpSpPr>
          <p:cNvPr id="17" name="Group 16">
            <a:extLst>
              <a:ext uri="{FF2B5EF4-FFF2-40B4-BE49-F238E27FC236}">
                <a16:creationId xmlns:a16="http://schemas.microsoft.com/office/drawing/2014/main" id="{4A2A3AAB-F8CF-F03C-2058-A663CE74EB8C}"/>
              </a:ext>
            </a:extLst>
          </p:cNvPr>
          <p:cNvGrpSpPr/>
          <p:nvPr/>
        </p:nvGrpSpPr>
        <p:grpSpPr>
          <a:xfrm>
            <a:off x="900110" y="876443"/>
            <a:ext cx="10301287" cy="1178716"/>
            <a:chOff x="152819" y="2142000"/>
            <a:chExt cx="10301287" cy="1178716"/>
          </a:xfrm>
        </p:grpSpPr>
        <p:sp>
          <p:nvSpPr>
            <p:cNvPr id="18" name="grid1">
              <a:extLst>
                <a:ext uri="{FF2B5EF4-FFF2-40B4-BE49-F238E27FC236}">
                  <a16:creationId xmlns:a16="http://schemas.microsoft.com/office/drawing/2014/main" id="{51761E06-7759-1589-639D-4749BD063F51}"/>
                </a:ext>
              </a:extLst>
            </p:cNvPr>
            <p:cNvSpPr txBox="1"/>
            <p:nvPr/>
          </p:nvSpPr>
          <p:spPr>
            <a:xfrm>
              <a:off x="152819" y="2142000"/>
              <a:ext cx="10301287" cy="1178716"/>
            </a:xfrm>
            <a:prstGeom prst="rect">
              <a:avLst/>
            </a:prstGeom>
            <a:solidFill>
              <a:srgbClr val="CBEBE6"/>
            </a:solidFill>
          </p:spPr>
          <p:txBody>
            <a:bodyPr vert="horz" wrap="square" lIns="91440" tIns="900000" rIns="91440" bIns="45720" rtlCol="0" anchor="ctr">
              <a:noAutofit/>
            </a:bodyPr>
            <a:lstStyle>
              <a:lvl1pPr algn="r">
                <a:lnSpc>
                  <a:spcPct val="90000"/>
                </a:lnSpc>
                <a:spcBef>
                  <a:spcPct val="0"/>
                </a:spcBef>
                <a:buNone/>
                <a:defRPr sz="4400">
                  <a:solidFill>
                    <a:schemeClr val="bg1"/>
                  </a:solidFill>
                  <a:latin typeface="+mj-lt"/>
                  <a:ea typeface="+mj-ea"/>
                  <a:cs typeface="+mj-cs"/>
                </a:defRPr>
              </a:lvl1pPr>
            </a:lstStyle>
            <a:p>
              <a:pPr algn="ctr"/>
              <a:endParaRPr lang="en-GB" sz="2400" dirty="0">
                <a:solidFill>
                  <a:schemeClr val="tx1">
                    <a:lumMod val="65000"/>
                    <a:lumOff val="35000"/>
                  </a:schemeClr>
                </a:solidFill>
              </a:endParaRPr>
            </a:p>
          </p:txBody>
        </p:sp>
        <p:sp>
          <p:nvSpPr>
            <p:cNvPr id="22" name="quest type 1">
              <a:extLst>
                <a:ext uri="{FF2B5EF4-FFF2-40B4-BE49-F238E27FC236}">
                  <a16:creationId xmlns:a16="http://schemas.microsoft.com/office/drawing/2014/main" id="{046E0BF6-DA3F-7535-7DC9-742DBEE11323}"/>
                </a:ext>
              </a:extLst>
            </p:cNvPr>
            <p:cNvSpPr/>
            <p:nvPr/>
          </p:nvSpPr>
          <p:spPr>
            <a:xfrm>
              <a:off x="382856" y="2366281"/>
              <a:ext cx="730800" cy="730153"/>
            </a:xfrm>
            <a:prstGeom prst="rect">
              <a:avLst/>
            </a:prstGeom>
            <a:solidFill>
              <a:srgbClr val="98D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solidFill>
                  <a:srgbClr val="595959"/>
                </a:solidFill>
              </a:endParaRPr>
            </a:p>
          </p:txBody>
        </p:sp>
      </p:grpSp>
      <p:sp>
        <p:nvSpPr>
          <p:cNvPr id="23" name="TextBox 22">
            <a:extLst>
              <a:ext uri="{FF2B5EF4-FFF2-40B4-BE49-F238E27FC236}">
                <a16:creationId xmlns:a16="http://schemas.microsoft.com/office/drawing/2014/main" id="{D5DFAA55-5390-BFB7-4DBE-924217010931}"/>
              </a:ext>
            </a:extLst>
          </p:cNvPr>
          <p:cNvSpPr txBox="1"/>
          <p:nvPr/>
        </p:nvSpPr>
        <p:spPr>
          <a:xfrm>
            <a:off x="2090984" y="1050301"/>
            <a:ext cx="8781801" cy="830997"/>
          </a:xfrm>
          <a:prstGeom prst="rect">
            <a:avLst/>
          </a:prstGeom>
          <a:noFill/>
        </p:spPr>
        <p:txBody>
          <a:bodyPr wrap="square">
            <a:spAutoFit/>
          </a:bodyPr>
          <a:lstStyle/>
          <a:p>
            <a:r>
              <a:rPr lang="en-GB" sz="2400" dirty="0">
                <a:solidFill>
                  <a:schemeClr val="tx1">
                    <a:lumMod val="65000"/>
                    <a:lumOff val="35000"/>
                  </a:schemeClr>
                </a:solidFill>
              </a:rPr>
              <a:t>The volume of data produced by the HHFA is often overwhelming.</a:t>
            </a:r>
          </a:p>
        </p:txBody>
      </p:sp>
      <p:grpSp>
        <p:nvGrpSpPr>
          <p:cNvPr id="24" name="Group 23">
            <a:extLst>
              <a:ext uri="{FF2B5EF4-FFF2-40B4-BE49-F238E27FC236}">
                <a16:creationId xmlns:a16="http://schemas.microsoft.com/office/drawing/2014/main" id="{269BF2F8-ECA8-5478-A462-D8AFBFB92908}"/>
              </a:ext>
            </a:extLst>
          </p:cNvPr>
          <p:cNvGrpSpPr/>
          <p:nvPr/>
        </p:nvGrpSpPr>
        <p:grpSpPr>
          <a:xfrm>
            <a:off x="900110" y="2343075"/>
            <a:ext cx="10301287" cy="1178716"/>
            <a:chOff x="152819" y="3417771"/>
            <a:chExt cx="10301287" cy="1178716"/>
          </a:xfrm>
        </p:grpSpPr>
        <p:sp>
          <p:nvSpPr>
            <p:cNvPr id="25" name="grid1">
              <a:extLst>
                <a:ext uri="{FF2B5EF4-FFF2-40B4-BE49-F238E27FC236}">
                  <a16:creationId xmlns:a16="http://schemas.microsoft.com/office/drawing/2014/main" id="{A5C1713F-F1FE-E1ED-A8DF-CE64A99BC0F5}"/>
                </a:ext>
              </a:extLst>
            </p:cNvPr>
            <p:cNvSpPr txBox="1"/>
            <p:nvPr/>
          </p:nvSpPr>
          <p:spPr>
            <a:xfrm>
              <a:off x="152819" y="3417771"/>
              <a:ext cx="10301287" cy="1178716"/>
            </a:xfrm>
            <a:prstGeom prst="rect">
              <a:avLst/>
            </a:prstGeom>
            <a:solidFill>
              <a:srgbClr val="C7DDF1"/>
            </a:solidFill>
          </p:spPr>
          <p:txBody>
            <a:bodyPr vert="horz" wrap="square" lIns="91440" tIns="900000" rIns="91440" bIns="45720" rtlCol="0" anchor="ctr">
              <a:noAutofit/>
            </a:bodyPr>
            <a:lstStyle>
              <a:defPPr>
                <a:defRPr lang="en-US"/>
              </a:defPPr>
              <a:lvl1pPr algn="ctr">
                <a:lnSpc>
                  <a:spcPct val="90000"/>
                </a:lnSpc>
                <a:spcBef>
                  <a:spcPct val="0"/>
                </a:spcBef>
                <a:buNone/>
                <a:defRPr sz="2400">
                  <a:solidFill>
                    <a:schemeClr val="tx1">
                      <a:lumMod val="65000"/>
                      <a:lumOff val="35000"/>
                    </a:schemeClr>
                  </a:solidFill>
                  <a:latin typeface="+mj-lt"/>
                  <a:ea typeface="+mj-ea"/>
                  <a:cs typeface="+mj-cs"/>
                </a:defRPr>
              </a:lvl1pPr>
            </a:lstStyle>
            <a:p>
              <a:endParaRPr lang="en-GB" dirty="0"/>
            </a:p>
          </p:txBody>
        </p:sp>
        <p:sp>
          <p:nvSpPr>
            <p:cNvPr id="26" name="quest type 1">
              <a:extLst>
                <a:ext uri="{FF2B5EF4-FFF2-40B4-BE49-F238E27FC236}">
                  <a16:creationId xmlns:a16="http://schemas.microsoft.com/office/drawing/2014/main" id="{4069DDC4-10B1-CA16-6B3E-D7F01E40BB7F}"/>
                </a:ext>
              </a:extLst>
            </p:cNvPr>
            <p:cNvSpPr/>
            <p:nvPr/>
          </p:nvSpPr>
          <p:spPr>
            <a:xfrm>
              <a:off x="382856" y="3642052"/>
              <a:ext cx="730800" cy="730153"/>
            </a:xfrm>
            <a:prstGeom prst="rect">
              <a:avLst/>
            </a:prstGeom>
            <a:solidFill>
              <a:srgbClr val="B3C0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solidFill>
                  <a:srgbClr val="595959"/>
                </a:solidFill>
              </a:endParaRPr>
            </a:p>
          </p:txBody>
        </p:sp>
      </p:grpSp>
      <p:sp>
        <p:nvSpPr>
          <p:cNvPr id="27" name="TextBox 26">
            <a:extLst>
              <a:ext uri="{FF2B5EF4-FFF2-40B4-BE49-F238E27FC236}">
                <a16:creationId xmlns:a16="http://schemas.microsoft.com/office/drawing/2014/main" id="{45709E53-D14E-E0E2-D7CB-6E82B31BC25F}"/>
              </a:ext>
            </a:extLst>
          </p:cNvPr>
          <p:cNvSpPr txBox="1"/>
          <p:nvPr/>
        </p:nvSpPr>
        <p:spPr>
          <a:xfrm>
            <a:off x="2090984" y="2516933"/>
            <a:ext cx="8970864" cy="830997"/>
          </a:xfrm>
          <a:prstGeom prst="rect">
            <a:avLst/>
          </a:prstGeom>
          <a:noFill/>
        </p:spPr>
        <p:txBody>
          <a:bodyPr wrap="square">
            <a:spAutoFit/>
          </a:bodyPr>
          <a:lstStyle/>
          <a:p>
            <a:r>
              <a:rPr lang="en-GB" sz="2400" dirty="0">
                <a:solidFill>
                  <a:schemeClr val="tx1">
                    <a:lumMod val="65000"/>
                    <a:lumOff val="35000"/>
                  </a:schemeClr>
                </a:solidFill>
              </a:rPr>
              <a:t>It is important to take a systematic approach to interpretation </a:t>
            </a:r>
            <a:br>
              <a:rPr lang="en-GB" sz="2400" dirty="0">
                <a:solidFill>
                  <a:schemeClr val="tx1">
                    <a:lumMod val="65000"/>
                    <a:lumOff val="35000"/>
                  </a:schemeClr>
                </a:solidFill>
              </a:rPr>
            </a:br>
            <a:r>
              <a:rPr lang="en-GB" sz="2400" dirty="0">
                <a:solidFill>
                  <a:schemeClr val="tx1">
                    <a:lumMod val="65000"/>
                    <a:lumOff val="35000"/>
                  </a:schemeClr>
                </a:solidFill>
              </a:rPr>
              <a:t>of HHFA data. </a:t>
            </a:r>
          </a:p>
        </p:txBody>
      </p:sp>
      <p:grpSp>
        <p:nvGrpSpPr>
          <p:cNvPr id="28" name="Group 27">
            <a:extLst>
              <a:ext uri="{FF2B5EF4-FFF2-40B4-BE49-F238E27FC236}">
                <a16:creationId xmlns:a16="http://schemas.microsoft.com/office/drawing/2014/main" id="{E6DB947F-98B4-8C64-1BCC-9DE182CC74F0}"/>
              </a:ext>
            </a:extLst>
          </p:cNvPr>
          <p:cNvGrpSpPr/>
          <p:nvPr/>
        </p:nvGrpSpPr>
        <p:grpSpPr>
          <a:xfrm>
            <a:off x="900110" y="3809707"/>
            <a:ext cx="10301287" cy="1178716"/>
            <a:chOff x="152819" y="4689956"/>
            <a:chExt cx="9427191" cy="1178716"/>
          </a:xfrm>
        </p:grpSpPr>
        <p:sp>
          <p:nvSpPr>
            <p:cNvPr id="29" name="grid1">
              <a:extLst>
                <a:ext uri="{FF2B5EF4-FFF2-40B4-BE49-F238E27FC236}">
                  <a16:creationId xmlns:a16="http://schemas.microsoft.com/office/drawing/2014/main" id="{AE71D10F-B921-2AF6-C118-403F62C16C86}"/>
                </a:ext>
              </a:extLst>
            </p:cNvPr>
            <p:cNvSpPr txBox="1"/>
            <p:nvPr/>
          </p:nvSpPr>
          <p:spPr>
            <a:xfrm>
              <a:off x="152819" y="4689956"/>
              <a:ext cx="9427191" cy="1178716"/>
            </a:xfrm>
            <a:prstGeom prst="rect">
              <a:avLst/>
            </a:prstGeom>
            <a:solidFill>
              <a:srgbClr val="CBEBE6"/>
            </a:solidFill>
          </p:spPr>
          <p:txBody>
            <a:bodyPr vert="horz" wrap="square" lIns="91440" tIns="900000" rIns="91440" bIns="45720" rtlCol="0" anchor="ctr">
              <a:noAutofit/>
            </a:bodyPr>
            <a:lstStyle>
              <a:lvl1pPr algn="r">
                <a:lnSpc>
                  <a:spcPct val="90000"/>
                </a:lnSpc>
                <a:spcBef>
                  <a:spcPct val="0"/>
                </a:spcBef>
                <a:buNone/>
                <a:defRPr sz="4400">
                  <a:solidFill>
                    <a:schemeClr val="bg1"/>
                  </a:solidFill>
                  <a:latin typeface="+mj-lt"/>
                  <a:ea typeface="+mj-ea"/>
                  <a:cs typeface="+mj-cs"/>
                </a:defRPr>
              </a:lvl1pPr>
            </a:lstStyle>
            <a:p>
              <a:pPr algn="ctr"/>
              <a:endParaRPr lang="en-GB" sz="2400" dirty="0">
                <a:solidFill>
                  <a:schemeClr val="tx1">
                    <a:lumMod val="65000"/>
                    <a:lumOff val="35000"/>
                  </a:schemeClr>
                </a:solidFill>
              </a:endParaRPr>
            </a:p>
          </p:txBody>
        </p:sp>
        <p:sp>
          <p:nvSpPr>
            <p:cNvPr id="30" name="quest type 1">
              <a:extLst>
                <a:ext uri="{FF2B5EF4-FFF2-40B4-BE49-F238E27FC236}">
                  <a16:creationId xmlns:a16="http://schemas.microsoft.com/office/drawing/2014/main" id="{288B651C-202E-7B5B-9DA8-FB9723A3B42F}"/>
                </a:ext>
              </a:extLst>
            </p:cNvPr>
            <p:cNvSpPr/>
            <p:nvPr/>
          </p:nvSpPr>
          <p:spPr>
            <a:xfrm>
              <a:off x="382856" y="4914237"/>
              <a:ext cx="668789" cy="730153"/>
            </a:xfrm>
            <a:prstGeom prst="rect">
              <a:avLst/>
            </a:prstGeom>
            <a:solidFill>
              <a:srgbClr val="98D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solidFill>
                  <a:srgbClr val="595959"/>
                </a:solidFill>
              </a:endParaRPr>
            </a:p>
          </p:txBody>
        </p:sp>
      </p:grpSp>
      <p:sp>
        <p:nvSpPr>
          <p:cNvPr id="31" name="TextBox 30">
            <a:extLst>
              <a:ext uri="{FF2B5EF4-FFF2-40B4-BE49-F238E27FC236}">
                <a16:creationId xmlns:a16="http://schemas.microsoft.com/office/drawing/2014/main" id="{2E43641D-E808-AC0F-E9BC-633F4C15387B}"/>
              </a:ext>
            </a:extLst>
          </p:cNvPr>
          <p:cNvSpPr txBox="1"/>
          <p:nvPr/>
        </p:nvSpPr>
        <p:spPr>
          <a:xfrm>
            <a:off x="2133643" y="3983565"/>
            <a:ext cx="8739144" cy="830997"/>
          </a:xfrm>
          <a:prstGeom prst="rect">
            <a:avLst/>
          </a:prstGeom>
          <a:noFill/>
        </p:spPr>
        <p:txBody>
          <a:bodyPr wrap="square">
            <a:spAutoFit/>
          </a:bodyPr>
          <a:lstStyle/>
          <a:p>
            <a:r>
              <a:rPr lang="en-GB" sz="2400" dirty="0">
                <a:solidFill>
                  <a:schemeClr val="tx1">
                    <a:lumMod val="65000"/>
                    <a:lumOff val="35000"/>
                  </a:schemeClr>
                </a:solidFill>
              </a:rPr>
              <a:t>There are no formal methods or rules for data interpretation, but there are some best practices. </a:t>
            </a:r>
          </a:p>
        </p:txBody>
      </p:sp>
      <p:grpSp>
        <p:nvGrpSpPr>
          <p:cNvPr id="32" name="Group 31">
            <a:extLst>
              <a:ext uri="{FF2B5EF4-FFF2-40B4-BE49-F238E27FC236}">
                <a16:creationId xmlns:a16="http://schemas.microsoft.com/office/drawing/2014/main" id="{ADF41CAD-72E8-4EE0-8E81-711ACFCA5B6E}"/>
              </a:ext>
            </a:extLst>
          </p:cNvPr>
          <p:cNvGrpSpPr/>
          <p:nvPr/>
        </p:nvGrpSpPr>
        <p:grpSpPr>
          <a:xfrm>
            <a:off x="900110" y="5276340"/>
            <a:ext cx="10301287" cy="1178716"/>
            <a:chOff x="152819" y="3417771"/>
            <a:chExt cx="10301287" cy="1178716"/>
          </a:xfrm>
        </p:grpSpPr>
        <p:sp>
          <p:nvSpPr>
            <p:cNvPr id="33" name="grid1">
              <a:extLst>
                <a:ext uri="{FF2B5EF4-FFF2-40B4-BE49-F238E27FC236}">
                  <a16:creationId xmlns:a16="http://schemas.microsoft.com/office/drawing/2014/main" id="{9D889D62-8F68-4A27-83A8-321AE9561354}"/>
                </a:ext>
              </a:extLst>
            </p:cNvPr>
            <p:cNvSpPr txBox="1"/>
            <p:nvPr/>
          </p:nvSpPr>
          <p:spPr>
            <a:xfrm>
              <a:off x="152819" y="3417771"/>
              <a:ext cx="10301287" cy="1178716"/>
            </a:xfrm>
            <a:prstGeom prst="rect">
              <a:avLst/>
            </a:prstGeom>
            <a:solidFill>
              <a:srgbClr val="C7DDF1"/>
            </a:solidFill>
          </p:spPr>
          <p:txBody>
            <a:bodyPr vert="horz" wrap="square" lIns="91440" tIns="900000" rIns="91440" bIns="45720" rtlCol="0" anchor="ctr">
              <a:noAutofit/>
            </a:bodyPr>
            <a:lstStyle>
              <a:defPPr>
                <a:defRPr lang="en-US"/>
              </a:defPPr>
              <a:lvl1pPr algn="ctr">
                <a:lnSpc>
                  <a:spcPct val="90000"/>
                </a:lnSpc>
                <a:spcBef>
                  <a:spcPct val="0"/>
                </a:spcBef>
                <a:buNone/>
                <a:defRPr sz="2400">
                  <a:solidFill>
                    <a:schemeClr val="tx1">
                      <a:lumMod val="65000"/>
                      <a:lumOff val="35000"/>
                    </a:schemeClr>
                  </a:solidFill>
                  <a:latin typeface="+mj-lt"/>
                  <a:ea typeface="+mj-ea"/>
                  <a:cs typeface="+mj-cs"/>
                </a:defRPr>
              </a:lvl1pPr>
            </a:lstStyle>
            <a:p>
              <a:endParaRPr lang="en-GB" dirty="0"/>
            </a:p>
          </p:txBody>
        </p:sp>
        <p:sp>
          <p:nvSpPr>
            <p:cNvPr id="34" name="quest type 1">
              <a:extLst>
                <a:ext uri="{FF2B5EF4-FFF2-40B4-BE49-F238E27FC236}">
                  <a16:creationId xmlns:a16="http://schemas.microsoft.com/office/drawing/2014/main" id="{438A1F76-6AED-4B81-A00C-79A4CBFD940D}"/>
                </a:ext>
              </a:extLst>
            </p:cNvPr>
            <p:cNvSpPr/>
            <p:nvPr/>
          </p:nvSpPr>
          <p:spPr>
            <a:xfrm>
              <a:off x="382856" y="3642052"/>
              <a:ext cx="730800" cy="730153"/>
            </a:xfrm>
            <a:prstGeom prst="rect">
              <a:avLst/>
            </a:prstGeom>
            <a:solidFill>
              <a:srgbClr val="B3C0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solidFill>
                  <a:srgbClr val="595959"/>
                </a:solidFill>
              </a:endParaRPr>
            </a:p>
          </p:txBody>
        </p:sp>
      </p:grpSp>
      <p:sp>
        <p:nvSpPr>
          <p:cNvPr id="35" name="TextBox 34">
            <a:extLst>
              <a:ext uri="{FF2B5EF4-FFF2-40B4-BE49-F238E27FC236}">
                <a16:creationId xmlns:a16="http://schemas.microsoft.com/office/drawing/2014/main" id="{440E6B5C-B3D7-4FBA-9619-E5BE4D4F541F}"/>
              </a:ext>
            </a:extLst>
          </p:cNvPr>
          <p:cNvSpPr txBox="1"/>
          <p:nvPr/>
        </p:nvSpPr>
        <p:spPr>
          <a:xfrm>
            <a:off x="2090984" y="5450198"/>
            <a:ext cx="8970864" cy="830997"/>
          </a:xfrm>
          <a:prstGeom prst="rect">
            <a:avLst/>
          </a:prstGeom>
          <a:noFill/>
        </p:spPr>
        <p:txBody>
          <a:bodyPr wrap="square">
            <a:spAutoFit/>
          </a:bodyPr>
          <a:lstStyle/>
          <a:p>
            <a:r>
              <a:rPr lang="en-GB" sz="2400" dirty="0">
                <a:solidFill>
                  <a:schemeClr val="tx1">
                    <a:lumMod val="65000"/>
                    <a:lumOff val="35000"/>
                  </a:schemeClr>
                </a:solidFill>
              </a:rPr>
              <a:t>These best practices are summarized in the </a:t>
            </a:r>
            <a:r>
              <a:rPr lang="en-GB" sz="2400" b="1" dirty="0">
                <a:solidFill>
                  <a:schemeClr val="tx1">
                    <a:lumMod val="65000"/>
                    <a:lumOff val="35000"/>
                  </a:schemeClr>
                </a:solidFill>
              </a:rPr>
              <a:t>HHFA data interpretation cycle</a:t>
            </a:r>
            <a:r>
              <a:rPr lang="en-GB" sz="2400" dirty="0">
                <a:solidFill>
                  <a:schemeClr val="tx1">
                    <a:lumMod val="65000"/>
                    <a:lumOff val="35000"/>
                  </a:schemeClr>
                </a:solidFill>
              </a:rPr>
              <a:t>.</a:t>
            </a:r>
          </a:p>
        </p:txBody>
      </p:sp>
    </p:spTree>
    <p:custDataLst>
      <p:tags r:id="rId1"/>
    </p:custDataLst>
    <p:extLst>
      <p:ext uri="{BB962C8B-B14F-4D97-AF65-F5344CB8AC3E}">
        <p14:creationId xmlns:p14="http://schemas.microsoft.com/office/powerpoint/2010/main" val="96284128"/>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fade">
                                      <p:cBhvr>
                                        <p:cTn id="11" dur="500"/>
                                        <p:tgtEl>
                                          <p:spTgt spid="23"/>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24"/>
                                        </p:tgtEl>
                                        <p:attrNameLst>
                                          <p:attrName>style.visibility</p:attrName>
                                        </p:attrNameLst>
                                      </p:cBhvr>
                                      <p:to>
                                        <p:strVal val="visible"/>
                                      </p:to>
                                    </p:set>
                                    <p:animEffect transition="in" filter="wipe(left)">
                                      <p:cBhvr>
                                        <p:cTn id="16" dur="500"/>
                                        <p:tgtEl>
                                          <p:spTgt spid="24"/>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27"/>
                                        </p:tgtEl>
                                        <p:attrNameLst>
                                          <p:attrName>style.visibility</p:attrName>
                                        </p:attrNameLst>
                                      </p:cBhvr>
                                      <p:to>
                                        <p:strVal val="visible"/>
                                      </p:to>
                                    </p:set>
                                    <p:animEffect transition="in" filter="fade">
                                      <p:cBhvr>
                                        <p:cTn id="20" dur="500"/>
                                        <p:tgtEl>
                                          <p:spTgt spid="27"/>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28"/>
                                        </p:tgtEl>
                                        <p:attrNameLst>
                                          <p:attrName>style.visibility</p:attrName>
                                        </p:attrNameLst>
                                      </p:cBhvr>
                                      <p:to>
                                        <p:strVal val="visible"/>
                                      </p:to>
                                    </p:set>
                                    <p:animEffect transition="in" filter="wipe(left)">
                                      <p:cBhvr>
                                        <p:cTn id="25" dur="500"/>
                                        <p:tgtEl>
                                          <p:spTgt spid="28"/>
                                        </p:tgtEl>
                                      </p:cBhvr>
                                    </p:animEffect>
                                  </p:childTnLst>
                                </p:cTn>
                              </p:par>
                            </p:childTnLst>
                          </p:cTn>
                        </p:par>
                        <p:par>
                          <p:cTn id="26" fill="hold">
                            <p:stCondLst>
                              <p:cond delay="500"/>
                            </p:stCondLst>
                            <p:childTnLst>
                              <p:par>
                                <p:cTn id="27" presetID="10" presetClass="entr" presetSubtype="0" fill="hold" grpId="0" nodeType="afterEffect">
                                  <p:stCondLst>
                                    <p:cond delay="0"/>
                                  </p:stCondLst>
                                  <p:childTnLst>
                                    <p:set>
                                      <p:cBhvr>
                                        <p:cTn id="28" dur="1" fill="hold">
                                          <p:stCondLst>
                                            <p:cond delay="0"/>
                                          </p:stCondLst>
                                        </p:cTn>
                                        <p:tgtEl>
                                          <p:spTgt spid="31"/>
                                        </p:tgtEl>
                                        <p:attrNameLst>
                                          <p:attrName>style.visibility</p:attrName>
                                        </p:attrNameLst>
                                      </p:cBhvr>
                                      <p:to>
                                        <p:strVal val="visible"/>
                                      </p:to>
                                    </p:set>
                                    <p:animEffect transition="in" filter="fade">
                                      <p:cBhvr>
                                        <p:cTn id="29" dur="500"/>
                                        <p:tgtEl>
                                          <p:spTgt spid="31"/>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nodeType="clickEffect">
                                  <p:stCondLst>
                                    <p:cond delay="0"/>
                                  </p:stCondLst>
                                  <p:childTnLst>
                                    <p:set>
                                      <p:cBhvr>
                                        <p:cTn id="33" dur="1" fill="hold">
                                          <p:stCondLst>
                                            <p:cond delay="0"/>
                                          </p:stCondLst>
                                        </p:cTn>
                                        <p:tgtEl>
                                          <p:spTgt spid="32"/>
                                        </p:tgtEl>
                                        <p:attrNameLst>
                                          <p:attrName>style.visibility</p:attrName>
                                        </p:attrNameLst>
                                      </p:cBhvr>
                                      <p:to>
                                        <p:strVal val="visible"/>
                                      </p:to>
                                    </p:set>
                                    <p:animEffect transition="in" filter="wipe(left)">
                                      <p:cBhvr>
                                        <p:cTn id="34" dur="500"/>
                                        <p:tgtEl>
                                          <p:spTgt spid="32"/>
                                        </p:tgtEl>
                                      </p:cBhvr>
                                    </p:animEffect>
                                  </p:childTnLst>
                                </p:cTn>
                              </p:par>
                            </p:childTnLst>
                          </p:cTn>
                        </p:par>
                        <p:par>
                          <p:cTn id="35" fill="hold">
                            <p:stCondLst>
                              <p:cond delay="500"/>
                            </p:stCondLst>
                            <p:childTnLst>
                              <p:par>
                                <p:cTn id="36" presetID="10" presetClass="entr" presetSubtype="0" fill="hold" grpId="0" nodeType="afterEffect">
                                  <p:stCondLst>
                                    <p:cond delay="0"/>
                                  </p:stCondLst>
                                  <p:childTnLst>
                                    <p:set>
                                      <p:cBhvr>
                                        <p:cTn id="37" dur="1" fill="hold">
                                          <p:stCondLst>
                                            <p:cond delay="0"/>
                                          </p:stCondLst>
                                        </p:cTn>
                                        <p:tgtEl>
                                          <p:spTgt spid="35"/>
                                        </p:tgtEl>
                                        <p:attrNameLst>
                                          <p:attrName>style.visibility</p:attrName>
                                        </p:attrNameLst>
                                      </p:cBhvr>
                                      <p:to>
                                        <p:strVal val="visible"/>
                                      </p:to>
                                    </p:set>
                                    <p:animEffect transition="in" filter="fade">
                                      <p:cBhvr>
                                        <p:cTn id="38"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7" grpId="0"/>
      <p:bldP spid="31" grpId="0"/>
      <p:bldP spid="3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header">
            <a:extLst>
              <a:ext uri="{FF2B5EF4-FFF2-40B4-BE49-F238E27FC236}">
                <a16:creationId xmlns:a16="http://schemas.microsoft.com/office/drawing/2014/main" id="{E216B21A-68AA-E28F-1ED8-D79135148729}"/>
              </a:ext>
            </a:extLst>
          </p:cNvPr>
          <p:cNvGrpSpPr/>
          <p:nvPr/>
        </p:nvGrpSpPr>
        <p:grpSpPr>
          <a:xfrm>
            <a:off x="-1235" y="-815"/>
            <a:ext cx="10754959" cy="611122"/>
            <a:chOff x="-1235" y="-815"/>
            <a:chExt cx="10754959" cy="611122"/>
          </a:xfrm>
        </p:grpSpPr>
        <p:sp>
          <p:nvSpPr>
            <p:cNvPr id="20" name="TextBox 19">
              <a:extLst>
                <a:ext uri="{FF2B5EF4-FFF2-40B4-BE49-F238E27FC236}">
                  <a16:creationId xmlns:a16="http://schemas.microsoft.com/office/drawing/2014/main" id="{D43D8187-3F54-29A0-47BF-D2FFEE1F55ED}"/>
                </a:ext>
              </a:extLst>
            </p:cNvPr>
            <p:cNvSpPr txBox="1"/>
            <p:nvPr/>
          </p:nvSpPr>
          <p:spPr>
            <a:xfrm>
              <a:off x="734149" y="21482"/>
              <a:ext cx="10019575" cy="584775"/>
            </a:xfrm>
            <a:prstGeom prst="rect">
              <a:avLst/>
            </a:prstGeom>
            <a:noFill/>
          </p:spPr>
          <p:txBody>
            <a:bodyPr wrap="square">
              <a:spAutoFit/>
            </a:bodyPr>
            <a:lstStyle/>
            <a:p>
              <a:r>
                <a:rPr lang="en-US" sz="3200" dirty="0">
                  <a:solidFill>
                    <a:srgbClr val="595959"/>
                  </a:solidFill>
                </a:rPr>
                <a:t>D</a:t>
              </a:r>
              <a:r>
                <a:rPr lang="en-GB" sz="3200" dirty="0" err="1">
                  <a:solidFill>
                    <a:srgbClr val="595959"/>
                  </a:solidFill>
                </a:rPr>
                <a:t>ata</a:t>
              </a:r>
              <a:r>
                <a:rPr lang="en-GB" sz="3200" dirty="0">
                  <a:solidFill>
                    <a:srgbClr val="595959"/>
                  </a:solidFill>
                </a:rPr>
                <a:t> interpretation </a:t>
              </a:r>
            </a:p>
          </p:txBody>
        </p:sp>
        <p:pic>
          <p:nvPicPr>
            <p:cNvPr id="21" name="Picture 20">
              <a:extLst>
                <a:ext uri="{FF2B5EF4-FFF2-40B4-BE49-F238E27FC236}">
                  <a16:creationId xmlns:a16="http://schemas.microsoft.com/office/drawing/2014/main" id="{B11C2849-6A91-B650-FDA0-1FFD204ECDE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rot="5400000">
              <a:off x="-1522" y="-528"/>
              <a:ext cx="611122" cy="610548"/>
            </a:xfrm>
            <a:prstGeom prst="rect">
              <a:avLst/>
            </a:prstGeom>
          </p:spPr>
        </p:pic>
      </p:grpSp>
      <p:sp>
        <p:nvSpPr>
          <p:cNvPr id="4" name="Freeform: Shape 3">
            <a:extLst>
              <a:ext uri="{FF2B5EF4-FFF2-40B4-BE49-F238E27FC236}">
                <a16:creationId xmlns:a16="http://schemas.microsoft.com/office/drawing/2014/main" id="{7EE6D87A-9913-4712-A5FB-EAAB840F5397}"/>
              </a:ext>
            </a:extLst>
          </p:cNvPr>
          <p:cNvSpPr/>
          <p:nvPr/>
        </p:nvSpPr>
        <p:spPr>
          <a:xfrm>
            <a:off x="3797400" y="1606770"/>
            <a:ext cx="4597200" cy="4597235"/>
          </a:xfrm>
          <a:custGeom>
            <a:avLst/>
            <a:gdLst>
              <a:gd name="connsiteX0" fmla="*/ 0 w 4597200"/>
              <a:gd name="connsiteY0" fmla="*/ 2298618 h 4597235"/>
              <a:gd name="connsiteX1" fmla="*/ 2298600 w 4597200"/>
              <a:gd name="connsiteY1" fmla="*/ 0 h 4597235"/>
              <a:gd name="connsiteX2" fmla="*/ 4597200 w 4597200"/>
              <a:gd name="connsiteY2" fmla="*/ 2298618 h 4597235"/>
              <a:gd name="connsiteX3" fmla="*/ 2298600 w 4597200"/>
              <a:gd name="connsiteY3" fmla="*/ 4597236 h 4597235"/>
              <a:gd name="connsiteX4" fmla="*/ 0 w 4597200"/>
              <a:gd name="connsiteY4" fmla="*/ 2298618 h 45972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7200" h="4597235">
                <a:moveTo>
                  <a:pt x="0" y="2298618"/>
                </a:moveTo>
                <a:cubicBezTo>
                  <a:pt x="0" y="1029126"/>
                  <a:pt x="1029118" y="0"/>
                  <a:pt x="2298600" y="0"/>
                </a:cubicBezTo>
                <a:cubicBezTo>
                  <a:pt x="3568082" y="0"/>
                  <a:pt x="4597200" y="1029126"/>
                  <a:pt x="4597200" y="2298618"/>
                </a:cubicBezTo>
                <a:cubicBezTo>
                  <a:pt x="4597200" y="3568110"/>
                  <a:pt x="3568082" y="4597236"/>
                  <a:pt x="2298600" y="4597236"/>
                </a:cubicBezTo>
                <a:cubicBezTo>
                  <a:pt x="1029118" y="4597236"/>
                  <a:pt x="0" y="3568110"/>
                  <a:pt x="0" y="2298618"/>
                </a:cubicBezTo>
                <a:close/>
              </a:path>
            </a:pathLst>
          </a:custGeom>
          <a:noFill/>
          <a:ln w="76200">
            <a:solidFill>
              <a:srgbClr val="31B09C"/>
            </a:solidFill>
          </a:ln>
        </p:spPr>
        <p:style>
          <a:lnRef idx="2">
            <a:scrgbClr r="0" g="0" b="0"/>
          </a:lnRef>
          <a:fillRef idx="1">
            <a:scrgbClr r="0" g="0" b="0"/>
          </a:fillRef>
          <a:effectRef idx="0">
            <a:schemeClr val="accent1">
              <a:alpha val="50000"/>
              <a:hueOff val="0"/>
              <a:satOff val="0"/>
              <a:lumOff val="0"/>
              <a:alphaOff val="0"/>
            </a:schemeClr>
          </a:effectRef>
          <a:fontRef idx="minor">
            <a:schemeClr val="tx1"/>
          </a:fontRef>
        </p:style>
        <p:txBody>
          <a:bodyPr spcFirstLastPara="0" vert="horz" wrap="square" lIns="703724" tIns="703729" rIns="703724" bIns="703729" numCol="1" spcCol="1270" anchor="ctr" anchorCtr="0">
            <a:noAutofit/>
          </a:bodyPr>
          <a:lstStyle/>
          <a:p>
            <a:pPr marL="0" lvl="0" indent="0" algn="ctr" defTabSz="1066800">
              <a:spcBef>
                <a:spcPct val="0"/>
              </a:spcBef>
              <a:buNone/>
            </a:pPr>
            <a:r>
              <a:rPr lang="en-GB" sz="2800" kern="1200" dirty="0">
                <a:solidFill>
                  <a:srgbClr val="595959"/>
                </a:solidFill>
              </a:rPr>
              <a:t>Data </a:t>
            </a:r>
          </a:p>
          <a:p>
            <a:pPr marL="0" lvl="0" indent="0" algn="ctr" defTabSz="1066800">
              <a:spcBef>
                <a:spcPct val="0"/>
              </a:spcBef>
              <a:buNone/>
            </a:pPr>
            <a:r>
              <a:rPr lang="en-GB" sz="2800" kern="1200" dirty="0">
                <a:solidFill>
                  <a:srgbClr val="595959"/>
                </a:solidFill>
              </a:rPr>
              <a:t>interpretation</a:t>
            </a:r>
          </a:p>
          <a:p>
            <a:pPr marL="0" lvl="0" indent="0" algn="ctr" defTabSz="1066800">
              <a:spcBef>
                <a:spcPct val="0"/>
              </a:spcBef>
              <a:buNone/>
            </a:pPr>
            <a:r>
              <a:rPr lang="en-GB" sz="2800" kern="1200" dirty="0">
                <a:solidFill>
                  <a:srgbClr val="595959"/>
                </a:solidFill>
              </a:rPr>
              <a:t>cycle</a:t>
            </a:r>
          </a:p>
        </p:txBody>
      </p:sp>
      <p:sp>
        <p:nvSpPr>
          <p:cNvPr id="5" name="Freeform: Shape 4">
            <a:extLst>
              <a:ext uri="{FF2B5EF4-FFF2-40B4-BE49-F238E27FC236}">
                <a16:creationId xmlns:a16="http://schemas.microsoft.com/office/drawing/2014/main" id="{40EAE8B1-318B-414C-AA22-30806DC28915}"/>
              </a:ext>
            </a:extLst>
          </p:cNvPr>
          <p:cNvSpPr/>
          <p:nvPr/>
        </p:nvSpPr>
        <p:spPr>
          <a:xfrm>
            <a:off x="5051182" y="613646"/>
            <a:ext cx="2089636" cy="2089636"/>
          </a:xfrm>
          <a:custGeom>
            <a:avLst/>
            <a:gdLst>
              <a:gd name="connsiteX0" fmla="*/ 0 w 2089636"/>
              <a:gd name="connsiteY0" fmla="*/ 1044818 h 2089636"/>
              <a:gd name="connsiteX1" fmla="*/ 1044818 w 2089636"/>
              <a:gd name="connsiteY1" fmla="*/ 0 h 2089636"/>
              <a:gd name="connsiteX2" fmla="*/ 2089636 w 2089636"/>
              <a:gd name="connsiteY2" fmla="*/ 1044818 h 2089636"/>
              <a:gd name="connsiteX3" fmla="*/ 1044818 w 2089636"/>
              <a:gd name="connsiteY3" fmla="*/ 2089636 h 2089636"/>
              <a:gd name="connsiteX4" fmla="*/ 0 w 2089636"/>
              <a:gd name="connsiteY4" fmla="*/ 1044818 h 20896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9636" h="2089636">
                <a:moveTo>
                  <a:pt x="0" y="1044818"/>
                </a:moveTo>
                <a:cubicBezTo>
                  <a:pt x="0" y="467781"/>
                  <a:pt x="467781" y="0"/>
                  <a:pt x="1044818" y="0"/>
                </a:cubicBezTo>
                <a:cubicBezTo>
                  <a:pt x="1621855" y="0"/>
                  <a:pt x="2089636" y="467781"/>
                  <a:pt x="2089636" y="1044818"/>
                </a:cubicBezTo>
                <a:cubicBezTo>
                  <a:pt x="2089636" y="1621855"/>
                  <a:pt x="1621855" y="2089636"/>
                  <a:pt x="1044818" y="2089636"/>
                </a:cubicBezTo>
                <a:cubicBezTo>
                  <a:pt x="467781" y="2089636"/>
                  <a:pt x="0" y="1621855"/>
                  <a:pt x="0" y="1044818"/>
                </a:cubicBezTo>
                <a:close/>
              </a:path>
            </a:pathLst>
          </a:custGeom>
          <a:solidFill>
            <a:srgbClr val="98D7CE"/>
          </a:solidFill>
        </p:spPr>
        <p:style>
          <a:lnRef idx="2">
            <a:schemeClr val="lt1">
              <a:hueOff val="0"/>
              <a:satOff val="0"/>
              <a:lumOff val="0"/>
              <a:alphaOff val="0"/>
            </a:schemeClr>
          </a:lnRef>
          <a:fillRef idx="1">
            <a:scrgbClr r="0" g="0" b="0"/>
          </a:fillRef>
          <a:effectRef idx="0">
            <a:schemeClr val="accent1">
              <a:alpha val="50000"/>
              <a:hueOff val="0"/>
              <a:satOff val="0"/>
              <a:lumOff val="0"/>
              <a:alphaOff val="0"/>
            </a:schemeClr>
          </a:effectRef>
          <a:fontRef idx="minor">
            <a:schemeClr val="tx1"/>
          </a:fontRef>
        </p:style>
        <p:txBody>
          <a:bodyPr spcFirstLastPara="0" vert="horz" wrap="square" lIns="306020" tIns="331420" rIns="306020" bIns="331420" numCol="1" spcCol="1270" anchor="ctr" anchorCtr="0">
            <a:noAutofit/>
          </a:bodyPr>
          <a:lstStyle/>
          <a:p>
            <a:pPr marL="0" lvl="0" indent="0" algn="ctr" defTabSz="889000">
              <a:lnSpc>
                <a:spcPct val="90000"/>
              </a:lnSpc>
              <a:spcBef>
                <a:spcPct val="0"/>
              </a:spcBef>
              <a:spcAft>
                <a:spcPct val="35000"/>
              </a:spcAft>
              <a:buNone/>
            </a:pPr>
            <a:r>
              <a:rPr lang="en-GB" sz="2000" kern="1200" dirty="0">
                <a:solidFill>
                  <a:srgbClr val="595959"/>
                </a:solidFill>
              </a:rPr>
              <a:t>Data review</a:t>
            </a:r>
          </a:p>
        </p:txBody>
      </p:sp>
      <p:sp>
        <p:nvSpPr>
          <p:cNvPr id="6" name="Freeform: Shape 5">
            <a:extLst>
              <a:ext uri="{FF2B5EF4-FFF2-40B4-BE49-F238E27FC236}">
                <a16:creationId xmlns:a16="http://schemas.microsoft.com/office/drawing/2014/main" id="{27A97FB7-7757-4558-A4F4-73261D1831B1}"/>
              </a:ext>
            </a:extLst>
          </p:cNvPr>
          <p:cNvSpPr/>
          <p:nvPr/>
        </p:nvSpPr>
        <p:spPr>
          <a:xfrm>
            <a:off x="6546509" y="4673830"/>
            <a:ext cx="2089636" cy="2089636"/>
          </a:xfrm>
          <a:custGeom>
            <a:avLst/>
            <a:gdLst>
              <a:gd name="connsiteX0" fmla="*/ 0 w 2089636"/>
              <a:gd name="connsiteY0" fmla="*/ 1044818 h 2089636"/>
              <a:gd name="connsiteX1" fmla="*/ 1044818 w 2089636"/>
              <a:gd name="connsiteY1" fmla="*/ 0 h 2089636"/>
              <a:gd name="connsiteX2" fmla="*/ 2089636 w 2089636"/>
              <a:gd name="connsiteY2" fmla="*/ 1044818 h 2089636"/>
              <a:gd name="connsiteX3" fmla="*/ 1044818 w 2089636"/>
              <a:gd name="connsiteY3" fmla="*/ 2089636 h 2089636"/>
              <a:gd name="connsiteX4" fmla="*/ 0 w 2089636"/>
              <a:gd name="connsiteY4" fmla="*/ 1044818 h 20896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9636" h="2089636">
                <a:moveTo>
                  <a:pt x="0" y="1044818"/>
                </a:moveTo>
                <a:cubicBezTo>
                  <a:pt x="0" y="467781"/>
                  <a:pt x="467781" y="0"/>
                  <a:pt x="1044818" y="0"/>
                </a:cubicBezTo>
                <a:cubicBezTo>
                  <a:pt x="1621855" y="0"/>
                  <a:pt x="2089636" y="467781"/>
                  <a:pt x="2089636" y="1044818"/>
                </a:cubicBezTo>
                <a:cubicBezTo>
                  <a:pt x="2089636" y="1621855"/>
                  <a:pt x="1621855" y="2089636"/>
                  <a:pt x="1044818" y="2089636"/>
                </a:cubicBezTo>
                <a:cubicBezTo>
                  <a:pt x="467781" y="2089636"/>
                  <a:pt x="0" y="1621855"/>
                  <a:pt x="0" y="1044818"/>
                </a:cubicBezTo>
                <a:close/>
              </a:path>
            </a:pathLst>
          </a:custGeom>
          <a:solidFill>
            <a:srgbClr val="98D7CE"/>
          </a:solidFill>
        </p:spPr>
        <p:style>
          <a:lnRef idx="2">
            <a:schemeClr val="lt1">
              <a:hueOff val="0"/>
              <a:satOff val="0"/>
              <a:lumOff val="0"/>
              <a:alphaOff val="0"/>
            </a:schemeClr>
          </a:lnRef>
          <a:fillRef idx="1">
            <a:scrgbClr r="0" g="0" b="0"/>
          </a:fillRef>
          <a:effectRef idx="0">
            <a:schemeClr val="accent1">
              <a:alpha val="50000"/>
              <a:hueOff val="0"/>
              <a:satOff val="0"/>
              <a:lumOff val="0"/>
              <a:alphaOff val="0"/>
            </a:schemeClr>
          </a:effectRef>
          <a:fontRef idx="minor">
            <a:schemeClr val="tx1"/>
          </a:fontRef>
        </p:style>
        <p:txBody>
          <a:bodyPr spcFirstLastPara="0" vert="horz" wrap="square" lIns="306020" tIns="331420" rIns="306020" bIns="331420" numCol="1" spcCol="1270" anchor="ctr" anchorCtr="0">
            <a:noAutofit/>
          </a:bodyPr>
          <a:lstStyle/>
          <a:p>
            <a:pPr marL="0" lvl="0" indent="0" algn="ctr" defTabSz="889000">
              <a:lnSpc>
                <a:spcPct val="90000"/>
              </a:lnSpc>
              <a:spcBef>
                <a:spcPct val="0"/>
              </a:spcBef>
              <a:spcAft>
                <a:spcPct val="35000"/>
              </a:spcAft>
              <a:buNone/>
            </a:pPr>
            <a:r>
              <a:rPr lang="en-GB" sz="2000" kern="1200" dirty="0">
                <a:solidFill>
                  <a:srgbClr val="595959"/>
                </a:solidFill>
              </a:rPr>
              <a:t>Data triangulation</a:t>
            </a:r>
          </a:p>
        </p:txBody>
      </p:sp>
      <p:sp>
        <p:nvSpPr>
          <p:cNvPr id="7" name="Freeform: Shape 6">
            <a:extLst>
              <a:ext uri="{FF2B5EF4-FFF2-40B4-BE49-F238E27FC236}">
                <a16:creationId xmlns:a16="http://schemas.microsoft.com/office/drawing/2014/main" id="{02530E17-687C-4275-B0FC-99C714250D9B}"/>
              </a:ext>
            </a:extLst>
          </p:cNvPr>
          <p:cNvSpPr/>
          <p:nvPr/>
        </p:nvSpPr>
        <p:spPr>
          <a:xfrm>
            <a:off x="3654300" y="4673830"/>
            <a:ext cx="2089636" cy="2089636"/>
          </a:xfrm>
          <a:custGeom>
            <a:avLst/>
            <a:gdLst>
              <a:gd name="connsiteX0" fmla="*/ 0 w 2089636"/>
              <a:gd name="connsiteY0" fmla="*/ 1044818 h 2089636"/>
              <a:gd name="connsiteX1" fmla="*/ 1044818 w 2089636"/>
              <a:gd name="connsiteY1" fmla="*/ 0 h 2089636"/>
              <a:gd name="connsiteX2" fmla="*/ 2089636 w 2089636"/>
              <a:gd name="connsiteY2" fmla="*/ 1044818 h 2089636"/>
              <a:gd name="connsiteX3" fmla="*/ 1044818 w 2089636"/>
              <a:gd name="connsiteY3" fmla="*/ 2089636 h 2089636"/>
              <a:gd name="connsiteX4" fmla="*/ 0 w 2089636"/>
              <a:gd name="connsiteY4" fmla="*/ 1044818 h 20896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9636" h="2089636">
                <a:moveTo>
                  <a:pt x="0" y="1044818"/>
                </a:moveTo>
                <a:cubicBezTo>
                  <a:pt x="0" y="467781"/>
                  <a:pt x="467781" y="0"/>
                  <a:pt x="1044818" y="0"/>
                </a:cubicBezTo>
                <a:cubicBezTo>
                  <a:pt x="1621855" y="0"/>
                  <a:pt x="2089636" y="467781"/>
                  <a:pt x="2089636" y="1044818"/>
                </a:cubicBezTo>
                <a:cubicBezTo>
                  <a:pt x="2089636" y="1621855"/>
                  <a:pt x="1621855" y="2089636"/>
                  <a:pt x="1044818" y="2089636"/>
                </a:cubicBezTo>
                <a:cubicBezTo>
                  <a:pt x="467781" y="2089636"/>
                  <a:pt x="0" y="1621855"/>
                  <a:pt x="0" y="1044818"/>
                </a:cubicBezTo>
                <a:close/>
              </a:path>
            </a:pathLst>
          </a:custGeom>
          <a:solidFill>
            <a:srgbClr val="98D7CE"/>
          </a:solidFill>
        </p:spPr>
        <p:style>
          <a:lnRef idx="2">
            <a:schemeClr val="lt1">
              <a:hueOff val="0"/>
              <a:satOff val="0"/>
              <a:lumOff val="0"/>
              <a:alphaOff val="0"/>
            </a:schemeClr>
          </a:lnRef>
          <a:fillRef idx="1">
            <a:scrgbClr r="0" g="0" b="0"/>
          </a:fillRef>
          <a:effectRef idx="0">
            <a:schemeClr val="accent1">
              <a:alpha val="50000"/>
              <a:hueOff val="0"/>
              <a:satOff val="0"/>
              <a:lumOff val="0"/>
              <a:alphaOff val="0"/>
            </a:schemeClr>
          </a:effectRef>
          <a:fontRef idx="minor">
            <a:schemeClr val="tx1"/>
          </a:fontRef>
        </p:style>
        <p:txBody>
          <a:bodyPr spcFirstLastPara="0" vert="horz" wrap="square" lIns="306020" tIns="331420" rIns="306020" bIns="331420" numCol="1" spcCol="1270" anchor="ctr" anchorCtr="0">
            <a:noAutofit/>
          </a:bodyPr>
          <a:lstStyle/>
          <a:p>
            <a:pPr marL="0" lvl="0" indent="0" algn="ctr" defTabSz="889000">
              <a:lnSpc>
                <a:spcPct val="90000"/>
              </a:lnSpc>
              <a:spcBef>
                <a:spcPct val="0"/>
              </a:spcBef>
              <a:spcAft>
                <a:spcPct val="35000"/>
              </a:spcAft>
              <a:buNone/>
            </a:pPr>
            <a:r>
              <a:rPr lang="en-GB" sz="2000" kern="1200" dirty="0">
                <a:solidFill>
                  <a:srgbClr val="595959"/>
                </a:solidFill>
              </a:rPr>
              <a:t>Consultation with experts</a:t>
            </a:r>
          </a:p>
        </p:txBody>
      </p:sp>
      <p:sp>
        <p:nvSpPr>
          <p:cNvPr id="8" name="Freeform: Shape 7">
            <a:extLst>
              <a:ext uri="{FF2B5EF4-FFF2-40B4-BE49-F238E27FC236}">
                <a16:creationId xmlns:a16="http://schemas.microsoft.com/office/drawing/2014/main" id="{C0176F85-6C38-48E8-BF1B-1702080A3A33}"/>
              </a:ext>
            </a:extLst>
          </p:cNvPr>
          <p:cNvSpPr/>
          <p:nvPr/>
        </p:nvSpPr>
        <p:spPr>
          <a:xfrm>
            <a:off x="7349782" y="2175200"/>
            <a:ext cx="2089636" cy="2089636"/>
          </a:xfrm>
          <a:custGeom>
            <a:avLst/>
            <a:gdLst>
              <a:gd name="connsiteX0" fmla="*/ 0 w 2089636"/>
              <a:gd name="connsiteY0" fmla="*/ 1044818 h 2089636"/>
              <a:gd name="connsiteX1" fmla="*/ 1044818 w 2089636"/>
              <a:gd name="connsiteY1" fmla="*/ 0 h 2089636"/>
              <a:gd name="connsiteX2" fmla="*/ 2089636 w 2089636"/>
              <a:gd name="connsiteY2" fmla="*/ 1044818 h 2089636"/>
              <a:gd name="connsiteX3" fmla="*/ 1044818 w 2089636"/>
              <a:gd name="connsiteY3" fmla="*/ 2089636 h 2089636"/>
              <a:gd name="connsiteX4" fmla="*/ 0 w 2089636"/>
              <a:gd name="connsiteY4" fmla="*/ 1044818 h 20896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9636" h="2089636">
                <a:moveTo>
                  <a:pt x="0" y="1044818"/>
                </a:moveTo>
                <a:cubicBezTo>
                  <a:pt x="0" y="467781"/>
                  <a:pt x="467781" y="0"/>
                  <a:pt x="1044818" y="0"/>
                </a:cubicBezTo>
                <a:cubicBezTo>
                  <a:pt x="1621855" y="0"/>
                  <a:pt x="2089636" y="467781"/>
                  <a:pt x="2089636" y="1044818"/>
                </a:cubicBezTo>
                <a:cubicBezTo>
                  <a:pt x="2089636" y="1621855"/>
                  <a:pt x="1621855" y="2089636"/>
                  <a:pt x="1044818" y="2089636"/>
                </a:cubicBezTo>
                <a:cubicBezTo>
                  <a:pt x="467781" y="2089636"/>
                  <a:pt x="0" y="1621855"/>
                  <a:pt x="0" y="1044818"/>
                </a:cubicBezTo>
                <a:close/>
              </a:path>
            </a:pathLst>
          </a:custGeom>
          <a:solidFill>
            <a:srgbClr val="98D7CE"/>
          </a:solidFill>
        </p:spPr>
        <p:style>
          <a:lnRef idx="2">
            <a:schemeClr val="lt1">
              <a:hueOff val="0"/>
              <a:satOff val="0"/>
              <a:lumOff val="0"/>
              <a:alphaOff val="0"/>
            </a:schemeClr>
          </a:lnRef>
          <a:fillRef idx="1">
            <a:scrgbClr r="0" g="0" b="0"/>
          </a:fillRef>
          <a:effectRef idx="0">
            <a:schemeClr val="accent1">
              <a:alpha val="50000"/>
              <a:hueOff val="0"/>
              <a:satOff val="0"/>
              <a:lumOff val="0"/>
              <a:alphaOff val="0"/>
            </a:schemeClr>
          </a:effectRef>
          <a:fontRef idx="minor">
            <a:schemeClr val="tx1"/>
          </a:fontRef>
        </p:style>
        <p:txBody>
          <a:bodyPr spcFirstLastPara="0" vert="horz" wrap="square" lIns="306020" tIns="331420" rIns="306020" bIns="331420" numCol="1" spcCol="1270" anchor="ctr" anchorCtr="0">
            <a:noAutofit/>
          </a:bodyPr>
          <a:lstStyle/>
          <a:p>
            <a:pPr marL="0" lvl="0" indent="0" algn="ctr" defTabSz="889000">
              <a:lnSpc>
                <a:spcPct val="90000"/>
              </a:lnSpc>
              <a:spcBef>
                <a:spcPct val="0"/>
              </a:spcBef>
              <a:spcAft>
                <a:spcPct val="35000"/>
              </a:spcAft>
              <a:buNone/>
            </a:pPr>
            <a:r>
              <a:rPr lang="en-GB" sz="2000" kern="1200" dirty="0">
                <a:solidFill>
                  <a:srgbClr val="595959"/>
                </a:solidFill>
              </a:rPr>
              <a:t>Use of contextual information</a:t>
            </a:r>
          </a:p>
        </p:txBody>
      </p:sp>
      <p:sp>
        <p:nvSpPr>
          <p:cNvPr id="9" name="Freeform: Shape 8">
            <a:extLst>
              <a:ext uri="{FF2B5EF4-FFF2-40B4-BE49-F238E27FC236}">
                <a16:creationId xmlns:a16="http://schemas.microsoft.com/office/drawing/2014/main" id="{ED41D391-CFB4-4811-8F02-C1F270F33637}"/>
              </a:ext>
            </a:extLst>
          </p:cNvPr>
          <p:cNvSpPr/>
          <p:nvPr/>
        </p:nvSpPr>
        <p:spPr>
          <a:xfrm>
            <a:off x="2914230" y="2175200"/>
            <a:ext cx="2089636" cy="2089636"/>
          </a:xfrm>
          <a:custGeom>
            <a:avLst/>
            <a:gdLst>
              <a:gd name="connsiteX0" fmla="*/ 0 w 2089636"/>
              <a:gd name="connsiteY0" fmla="*/ 1044818 h 2089636"/>
              <a:gd name="connsiteX1" fmla="*/ 1044818 w 2089636"/>
              <a:gd name="connsiteY1" fmla="*/ 0 h 2089636"/>
              <a:gd name="connsiteX2" fmla="*/ 2089636 w 2089636"/>
              <a:gd name="connsiteY2" fmla="*/ 1044818 h 2089636"/>
              <a:gd name="connsiteX3" fmla="*/ 1044818 w 2089636"/>
              <a:gd name="connsiteY3" fmla="*/ 2089636 h 2089636"/>
              <a:gd name="connsiteX4" fmla="*/ 0 w 2089636"/>
              <a:gd name="connsiteY4" fmla="*/ 1044818 h 20896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9636" h="2089636">
                <a:moveTo>
                  <a:pt x="0" y="1044818"/>
                </a:moveTo>
                <a:cubicBezTo>
                  <a:pt x="0" y="467781"/>
                  <a:pt x="467781" y="0"/>
                  <a:pt x="1044818" y="0"/>
                </a:cubicBezTo>
                <a:cubicBezTo>
                  <a:pt x="1621855" y="0"/>
                  <a:pt x="2089636" y="467781"/>
                  <a:pt x="2089636" y="1044818"/>
                </a:cubicBezTo>
                <a:cubicBezTo>
                  <a:pt x="2089636" y="1621855"/>
                  <a:pt x="1621855" y="2089636"/>
                  <a:pt x="1044818" y="2089636"/>
                </a:cubicBezTo>
                <a:cubicBezTo>
                  <a:pt x="467781" y="2089636"/>
                  <a:pt x="0" y="1621855"/>
                  <a:pt x="0" y="1044818"/>
                </a:cubicBezTo>
                <a:close/>
              </a:path>
            </a:pathLst>
          </a:custGeom>
          <a:solidFill>
            <a:srgbClr val="98D7CE"/>
          </a:solidFill>
        </p:spPr>
        <p:style>
          <a:lnRef idx="2">
            <a:schemeClr val="lt1">
              <a:hueOff val="0"/>
              <a:satOff val="0"/>
              <a:lumOff val="0"/>
              <a:alphaOff val="0"/>
            </a:schemeClr>
          </a:lnRef>
          <a:fillRef idx="1">
            <a:scrgbClr r="0" g="0" b="0"/>
          </a:fillRef>
          <a:effectRef idx="0">
            <a:schemeClr val="accent1">
              <a:alpha val="50000"/>
              <a:hueOff val="0"/>
              <a:satOff val="0"/>
              <a:lumOff val="0"/>
              <a:alphaOff val="0"/>
            </a:schemeClr>
          </a:effectRef>
          <a:fontRef idx="minor">
            <a:schemeClr val="tx1"/>
          </a:fontRef>
        </p:style>
        <p:txBody>
          <a:bodyPr spcFirstLastPara="0" vert="horz" wrap="square" lIns="306020" tIns="331420" rIns="306020" bIns="331420" numCol="1" spcCol="1270" anchor="ctr" anchorCtr="0">
            <a:noAutofit/>
          </a:bodyPr>
          <a:lstStyle/>
          <a:p>
            <a:pPr marL="0" lvl="0" indent="0" algn="ctr" defTabSz="889000">
              <a:lnSpc>
                <a:spcPct val="90000"/>
              </a:lnSpc>
              <a:spcBef>
                <a:spcPct val="0"/>
              </a:spcBef>
              <a:spcAft>
                <a:spcPct val="35000"/>
              </a:spcAft>
              <a:buNone/>
            </a:pPr>
            <a:r>
              <a:rPr lang="en-GB" sz="2000" kern="1200" dirty="0">
                <a:solidFill>
                  <a:srgbClr val="595959"/>
                </a:solidFill>
              </a:rPr>
              <a:t>Further data analysis</a:t>
            </a:r>
          </a:p>
        </p:txBody>
      </p:sp>
      <p:sp>
        <p:nvSpPr>
          <p:cNvPr id="24" name="bulletText4">
            <a:extLst>
              <a:ext uri="{FF2B5EF4-FFF2-40B4-BE49-F238E27FC236}">
                <a16:creationId xmlns:a16="http://schemas.microsoft.com/office/drawing/2014/main" id="{99CE1E1D-9CD5-46F0-B5EA-A6F18FA81841}"/>
              </a:ext>
            </a:extLst>
          </p:cNvPr>
          <p:cNvSpPr txBox="1"/>
          <p:nvPr/>
        </p:nvSpPr>
        <p:spPr>
          <a:xfrm>
            <a:off x="7349782" y="2356487"/>
            <a:ext cx="4344235" cy="830997"/>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lnSpc>
                <a:spcPct val="100000"/>
              </a:lnSpc>
            </a:pPr>
            <a:r>
              <a:rPr lang="en-GB" sz="2400" dirty="0">
                <a:solidFill>
                  <a:schemeClr val="tx1">
                    <a:lumMod val="65000"/>
                    <a:lumOff val="35000"/>
                  </a:schemeClr>
                </a:solidFill>
              </a:rPr>
              <a:t>several rounds may be needed (with reviews of the insights)</a:t>
            </a:r>
          </a:p>
        </p:txBody>
      </p:sp>
      <p:pic>
        <p:nvPicPr>
          <p:cNvPr id="25" name="bullet04">
            <a:extLst>
              <a:ext uri="{FF2B5EF4-FFF2-40B4-BE49-F238E27FC236}">
                <a16:creationId xmlns:a16="http://schemas.microsoft.com/office/drawing/2014/main" id="{E3F67769-1A25-406A-8C5E-866FB0F912F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21412" y="2537838"/>
            <a:ext cx="117692" cy="122400"/>
          </a:xfrm>
          <a:prstGeom prst="rect">
            <a:avLst/>
          </a:prstGeom>
        </p:spPr>
      </p:pic>
      <p:sp>
        <p:nvSpPr>
          <p:cNvPr id="26" name="bulletText4">
            <a:extLst>
              <a:ext uri="{FF2B5EF4-FFF2-40B4-BE49-F238E27FC236}">
                <a16:creationId xmlns:a16="http://schemas.microsoft.com/office/drawing/2014/main" id="{6F0B6075-0D4F-4F57-A4F3-FBC689CF58FC}"/>
              </a:ext>
            </a:extLst>
          </p:cNvPr>
          <p:cNvSpPr txBox="1"/>
          <p:nvPr/>
        </p:nvSpPr>
        <p:spPr>
          <a:xfrm>
            <a:off x="7349782" y="3415097"/>
            <a:ext cx="4550297" cy="1200329"/>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lnSpc>
                <a:spcPct val="100000"/>
              </a:lnSpc>
            </a:pPr>
            <a:r>
              <a:rPr lang="en-GB" sz="2400" dirty="0">
                <a:solidFill>
                  <a:schemeClr val="tx1">
                    <a:lumMod val="65000"/>
                    <a:lumOff val="35000"/>
                  </a:schemeClr>
                </a:solidFill>
              </a:rPr>
              <a:t>interpretation consists of a gradual process of improving understanding of the data</a:t>
            </a:r>
          </a:p>
        </p:txBody>
      </p:sp>
      <p:pic>
        <p:nvPicPr>
          <p:cNvPr id="27" name="bullet04">
            <a:extLst>
              <a:ext uri="{FF2B5EF4-FFF2-40B4-BE49-F238E27FC236}">
                <a16:creationId xmlns:a16="http://schemas.microsoft.com/office/drawing/2014/main" id="{AC6D7E34-84DA-4D1D-A052-3FC075C53E4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21412" y="3596448"/>
            <a:ext cx="117692" cy="122400"/>
          </a:xfrm>
          <a:prstGeom prst="rect">
            <a:avLst/>
          </a:prstGeom>
        </p:spPr>
      </p:pic>
      <p:grpSp>
        <p:nvGrpSpPr>
          <p:cNvPr id="3" name="Group 2">
            <a:extLst>
              <a:ext uri="{FF2B5EF4-FFF2-40B4-BE49-F238E27FC236}">
                <a16:creationId xmlns:a16="http://schemas.microsoft.com/office/drawing/2014/main" id="{21922DF9-0385-4D12-BE30-E5348BA0E86F}"/>
              </a:ext>
            </a:extLst>
          </p:cNvPr>
          <p:cNvGrpSpPr/>
          <p:nvPr/>
        </p:nvGrpSpPr>
        <p:grpSpPr>
          <a:xfrm>
            <a:off x="2914230" y="613646"/>
            <a:ext cx="6525188" cy="6149820"/>
            <a:chOff x="3066630" y="766046"/>
            <a:chExt cx="6525188" cy="6149820"/>
          </a:xfrm>
        </p:grpSpPr>
        <p:sp>
          <p:nvSpPr>
            <p:cNvPr id="28" name="Freeform: Shape 27">
              <a:extLst>
                <a:ext uri="{FF2B5EF4-FFF2-40B4-BE49-F238E27FC236}">
                  <a16:creationId xmlns:a16="http://schemas.microsoft.com/office/drawing/2014/main" id="{E2911039-A1CA-4D54-B77A-03D9748889D5}"/>
                </a:ext>
              </a:extLst>
            </p:cNvPr>
            <p:cNvSpPr/>
            <p:nvPr/>
          </p:nvSpPr>
          <p:spPr>
            <a:xfrm>
              <a:off x="3949800" y="1759170"/>
              <a:ext cx="4597200" cy="4597235"/>
            </a:xfrm>
            <a:custGeom>
              <a:avLst/>
              <a:gdLst>
                <a:gd name="connsiteX0" fmla="*/ 0 w 4597200"/>
                <a:gd name="connsiteY0" fmla="*/ 2298618 h 4597235"/>
                <a:gd name="connsiteX1" fmla="*/ 2298600 w 4597200"/>
                <a:gd name="connsiteY1" fmla="*/ 0 h 4597235"/>
                <a:gd name="connsiteX2" fmla="*/ 4597200 w 4597200"/>
                <a:gd name="connsiteY2" fmla="*/ 2298618 h 4597235"/>
                <a:gd name="connsiteX3" fmla="*/ 2298600 w 4597200"/>
                <a:gd name="connsiteY3" fmla="*/ 4597236 h 4597235"/>
                <a:gd name="connsiteX4" fmla="*/ 0 w 4597200"/>
                <a:gd name="connsiteY4" fmla="*/ 2298618 h 45972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7200" h="4597235">
                  <a:moveTo>
                    <a:pt x="0" y="2298618"/>
                  </a:moveTo>
                  <a:cubicBezTo>
                    <a:pt x="0" y="1029126"/>
                    <a:pt x="1029118" y="0"/>
                    <a:pt x="2298600" y="0"/>
                  </a:cubicBezTo>
                  <a:cubicBezTo>
                    <a:pt x="3568082" y="0"/>
                    <a:pt x="4597200" y="1029126"/>
                    <a:pt x="4597200" y="2298618"/>
                  </a:cubicBezTo>
                  <a:cubicBezTo>
                    <a:pt x="4597200" y="3568110"/>
                    <a:pt x="3568082" y="4597236"/>
                    <a:pt x="2298600" y="4597236"/>
                  </a:cubicBezTo>
                  <a:cubicBezTo>
                    <a:pt x="1029118" y="4597236"/>
                    <a:pt x="0" y="3568110"/>
                    <a:pt x="0" y="2298618"/>
                  </a:cubicBezTo>
                  <a:close/>
                </a:path>
              </a:pathLst>
            </a:custGeom>
            <a:noFill/>
            <a:ln w="76200">
              <a:solidFill>
                <a:srgbClr val="31B09C"/>
              </a:solidFill>
            </a:ln>
          </p:spPr>
          <p:style>
            <a:lnRef idx="2">
              <a:scrgbClr r="0" g="0" b="0"/>
            </a:lnRef>
            <a:fillRef idx="1">
              <a:scrgbClr r="0" g="0" b="0"/>
            </a:fillRef>
            <a:effectRef idx="0">
              <a:schemeClr val="accent1">
                <a:alpha val="50000"/>
                <a:hueOff val="0"/>
                <a:satOff val="0"/>
                <a:lumOff val="0"/>
                <a:alphaOff val="0"/>
              </a:schemeClr>
            </a:effectRef>
            <a:fontRef idx="minor">
              <a:schemeClr val="tx1"/>
            </a:fontRef>
          </p:style>
          <p:txBody>
            <a:bodyPr spcFirstLastPara="0" vert="horz" wrap="square" lIns="703724" tIns="703729" rIns="703724" bIns="703729" numCol="1" spcCol="1270" anchor="ctr" anchorCtr="0">
              <a:noAutofit/>
            </a:bodyPr>
            <a:lstStyle/>
            <a:p>
              <a:pPr marL="0" lvl="0" indent="0" algn="ctr" defTabSz="1066800">
                <a:spcBef>
                  <a:spcPct val="0"/>
                </a:spcBef>
                <a:buNone/>
              </a:pPr>
              <a:r>
                <a:rPr lang="en-GB" sz="2800" kern="1200" dirty="0">
                  <a:solidFill>
                    <a:srgbClr val="595959"/>
                  </a:solidFill>
                </a:rPr>
                <a:t>Data </a:t>
              </a:r>
            </a:p>
            <a:p>
              <a:pPr marL="0" lvl="0" indent="0" algn="ctr" defTabSz="1066800">
                <a:spcBef>
                  <a:spcPct val="0"/>
                </a:spcBef>
                <a:buNone/>
              </a:pPr>
              <a:r>
                <a:rPr lang="en-GB" sz="2800" kern="1200" dirty="0">
                  <a:solidFill>
                    <a:srgbClr val="595959"/>
                  </a:solidFill>
                </a:rPr>
                <a:t>interpretation</a:t>
              </a:r>
            </a:p>
            <a:p>
              <a:pPr marL="0" lvl="0" indent="0" algn="ctr" defTabSz="1066800">
                <a:spcBef>
                  <a:spcPct val="0"/>
                </a:spcBef>
                <a:buNone/>
              </a:pPr>
              <a:r>
                <a:rPr lang="en-GB" sz="2800" kern="1200" dirty="0">
                  <a:solidFill>
                    <a:srgbClr val="595959"/>
                  </a:solidFill>
                </a:rPr>
                <a:t>cycle</a:t>
              </a:r>
            </a:p>
          </p:txBody>
        </p:sp>
        <p:sp>
          <p:nvSpPr>
            <p:cNvPr id="29" name="Freeform: Shape 28">
              <a:extLst>
                <a:ext uri="{FF2B5EF4-FFF2-40B4-BE49-F238E27FC236}">
                  <a16:creationId xmlns:a16="http://schemas.microsoft.com/office/drawing/2014/main" id="{DC199CE6-3CAA-4EF2-99B2-CCD8F4CD1766}"/>
                </a:ext>
              </a:extLst>
            </p:cNvPr>
            <p:cNvSpPr/>
            <p:nvPr/>
          </p:nvSpPr>
          <p:spPr>
            <a:xfrm>
              <a:off x="5203582" y="766046"/>
              <a:ext cx="2089636" cy="2089636"/>
            </a:xfrm>
            <a:custGeom>
              <a:avLst/>
              <a:gdLst>
                <a:gd name="connsiteX0" fmla="*/ 0 w 2089636"/>
                <a:gd name="connsiteY0" fmla="*/ 1044818 h 2089636"/>
                <a:gd name="connsiteX1" fmla="*/ 1044818 w 2089636"/>
                <a:gd name="connsiteY1" fmla="*/ 0 h 2089636"/>
                <a:gd name="connsiteX2" fmla="*/ 2089636 w 2089636"/>
                <a:gd name="connsiteY2" fmla="*/ 1044818 h 2089636"/>
                <a:gd name="connsiteX3" fmla="*/ 1044818 w 2089636"/>
                <a:gd name="connsiteY3" fmla="*/ 2089636 h 2089636"/>
                <a:gd name="connsiteX4" fmla="*/ 0 w 2089636"/>
                <a:gd name="connsiteY4" fmla="*/ 1044818 h 20896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9636" h="2089636">
                  <a:moveTo>
                    <a:pt x="0" y="1044818"/>
                  </a:moveTo>
                  <a:cubicBezTo>
                    <a:pt x="0" y="467781"/>
                    <a:pt x="467781" y="0"/>
                    <a:pt x="1044818" y="0"/>
                  </a:cubicBezTo>
                  <a:cubicBezTo>
                    <a:pt x="1621855" y="0"/>
                    <a:pt x="2089636" y="467781"/>
                    <a:pt x="2089636" y="1044818"/>
                  </a:cubicBezTo>
                  <a:cubicBezTo>
                    <a:pt x="2089636" y="1621855"/>
                    <a:pt x="1621855" y="2089636"/>
                    <a:pt x="1044818" y="2089636"/>
                  </a:cubicBezTo>
                  <a:cubicBezTo>
                    <a:pt x="467781" y="2089636"/>
                    <a:pt x="0" y="1621855"/>
                    <a:pt x="0" y="1044818"/>
                  </a:cubicBezTo>
                  <a:close/>
                </a:path>
              </a:pathLst>
            </a:custGeom>
            <a:solidFill>
              <a:srgbClr val="98D7CE"/>
            </a:solidFill>
          </p:spPr>
          <p:style>
            <a:lnRef idx="2">
              <a:schemeClr val="lt1">
                <a:hueOff val="0"/>
                <a:satOff val="0"/>
                <a:lumOff val="0"/>
                <a:alphaOff val="0"/>
              </a:schemeClr>
            </a:lnRef>
            <a:fillRef idx="1">
              <a:scrgbClr r="0" g="0" b="0"/>
            </a:fillRef>
            <a:effectRef idx="0">
              <a:schemeClr val="accent1">
                <a:alpha val="50000"/>
                <a:hueOff val="0"/>
                <a:satOff val="0"/>
                <a:lumOff val="0"/>
                <a:alphaOff val="0"/>
              </a:schemeClr>
            </a:effectRef>
            <a:fontRef idx="minor">
              <a:schemeClr val="tx1"/>
            </a:fontRef>
          </p:style>
          <p:txBody>
            <a:bodyPr spcFirstLastPara="0" vert="horz" wrap="square" lIns="306020" tIns="331420" rIns="306020" bIns="331420" numCol="1" spcCol="1270" anchor="ctr" anchorCtr="0">
              <a:noAutofit/>
            </a:bodyPr>
            <a:lstStyle/>
            <a:p>
              <a:pPr marL="0" lvl="0" indent="0" algn="ctr" defTabSz="889000">
                <a:lnSpc>
                  <a:spcPct val="90000"/>
                </a:lnSpc>
                <a:spcBef>
                  <a:spcPct val="0"/>
                </a:spcBef>
                <a:spcAft>
                  <a:spcPct val="35000"/>
                </a:spcAft>
                <a:buNone/>
              </a:pPr>
              <a:r>
                <a:rPr lang="en-GB" sz="2000" kern="1200" dirty="0">
                  <a:solidFill>
                    <a:srgbClr val="595959"/>
                  </a:solidFill>
                </a:rPr>
                <a:t>Data review</a:t>
              </a:r>
            </a:p>
          </p:txBody>
        </p:sp>
        <p:sp>
          <p:nvSpPr>
            <p:cNvPr id="30" name="Freeform: Shape 29">
              <a:extLst>
                <a:ext uri="{FF2B5EF4-FFF2-40B4-BE49-F238E27FC236}">
                  <a16:creationId xmlns:a16="http://schemas.microsoft.com/office/drawing/2014/main" id="{3EE09C77-738F-415F-BE89-2A350D6C3230}"/>
                </a:ext>
              </a:extLst>
            </p:cNvPr>
            <p:cNvSpPr/>
            <p:nvPr/>
          </p:nvSpPr>
          <p:spPr>
            <a:xfrm>
              <a:off x="6698909" y="4826230"/>
              <a:ext cx="2089636" cy="2089636"/>
            </a:xfrm>
            <a:custGeom>
              <a:avLst/>
              <a:gdLst>
                <a:gd name="connsiteX0" fmla="*/ 0 w 2089636"/>
                <a:gd name="connsiteY0" fmla="*/ 1044818 h 2089636"/>
                <a:gd name="connsiteX1" fmla="*/ 1044818 w 2089636"/>
                <a:gd name="connsiteY1" fmla="*/ 0 h 2089636"/>
                <a:gd name="connsiteX2" fmla="*/ 2089636 w 2089636"/>
                <a:gd name="connsiteY2" fmla="*/ 1044818 h 2089636"/>
                <a:gd name="connsiteX3" fmla="*/ 1044818 w 2089636"/>
                <a:gd name="connsiteY3" fmla="*/ 2089636 h 2089636"/>
                <a:gd name="connsiteX4" fmla="*/ 0 w 2089636"/>
                <a:gd name="connsiteY4" fmla="*/ 1044818 h 20896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9636" h="2089636">
                  <a:moveTo>
                    <a:pt x="0" y="1044818"/>
                  </a:moveTo>
                  <a:cubicBezTo>
                    <a:pt x="0" y="467781"/>
                    <a:pt x="467781" y="0"/>
                    <a:pt x="1044818" y="0"/>
                  </a:cubicBezTo>
                  <a:cubicBezTo>
                    <a:pt x="1621855" y="0"/>
                    <a:pt x="2089636" y="467781"/>
                    <a:pt x="2089636" y="1044818"/>
                  </a:cubicBezTo>
                  <a:cubicBezTo>
                    <a:pt x="2089636" y="1621855"/>
                    <a:pt x="1621855" y="2089636"/>
                    <a:pt x="1044818" y="2089636"/>
                  </a:cubicBezTo>
                  <a:cubicBezTo>
                    <a:pt x="467781" y="2089636"/>
                    <a:pt x="0" y="1621855"/>
                    <a:pt x="0" y="1044818"/>
                  </a:cubicBezTo>
                  <a:close/>
                </a:path>
              </a:pathLst>
            </a:custGeom>
            <a:solidFill>
              <a:srgbClr val="98D7CE"/>
            </a:solidFill>
          </p:spPr>
          <p:style>
            <a:lnRef idx="2">
              <a:schemeClr val="lt1">
                <a:hueOff val="0"/>
                <a:satOff val="0"/>
                <a:lumOff val="0"/>
                <a:alphaOff val="0"/>
              </a:schemeClr>
            </a:lnRef>
            <a:fillRef idx="1">
              <a:scrgbClr r="0" g="0" b="0"/>
            </a:fillRef>
            <a:effectRef idx="0">
              <a:schemeClr val="accent1">
                <a:alpha val="50000"/>
                <a:hueOff val="0"/>
                <a:satOff val="0"/>
                <a:lumOff val="0"/>
                <a:alphaOff val="0"/>
              </a:schemeClr>
            </a:effectRef>
            <a:fontRef idx="minor">
              <a:schemeClr val="tx1"/>
            </a:fontRef>
          </p:style>
          <p:txBody>
            <a:bodyPr spcFirstLastPara="0" vert="horz" wrap="square" lIns="306020" tIns="331420" rIns="306020" bIns="331420" numCol="1" spcCol="1270" anchor="ctr" anchorCtr="0">
              <a:noAutofit/>
            </a:bodyPr>
            <a:lstStyle/>
            <a:p>
              <a:pPr marL="0" lvl="0" indent="0" algn="ctr" defTabSz="889000">
                <a:lnSpc>
                  <a:spcPct val="90000"/>
                </a:lnSpc>
                <a:spcBef>
                  <a:spcPct val="0"/>
                </a:spcBef>
                <a:spcAft>
                  <a:spcPct val="35000"/>
                </a:spcAft>
                <a:buNone/>
              </a:pPr>
              <a:r>
                <a:rPr lang="en-GB" sz="2000" kern="1200" dirty="0">
                  <a:solidFill>
                    <a:srgbClr val="595959"/>
                  </a:solidFill>
                </a:rPr>
                <a:t>Data triangulation</a:t>
              </a:r>
            </a:p>
          </p:txBody>
        </p:sp>
        <p:sp>
          <p:nvSpPr>
            <p:cNvPr id="31" name="Freeform: Shape 30">
              <a:extLst>
                <a:ext uri="{FF2B5EF4-FFF2-40B4-BE49-F238E27FC236}">
                  <a16:creationId xmlns:a16="http://schemas.microsoft.com/office/drawing/2014/main" id="{37DE5123-248B-41E2-86D6-43AD8FE36232}"/>
                </a:ext>
              </a:extLst>
            </p:cNvPr>
            <p:cNvSpPr/>
            <p:nvPr/>
          </p:nvSpPr>
          <p:spPr>
            <a:xfrm>
              <a:off x="3806700" y="4826230"/>
              <a:ext cx="2089636" cy="2089636"/>
            </a:xfrm>
            <a:custGeom>
              <a:avLst/>
              <a:gdLst>
                <a:gd name="connsiteX0" fmla="*/ 0 w 2089636"/>
                <a:gd name="connsiteY0" fmla="*/ 1044818 h 2089636"/>
                <a:gd name="connsiteX1" fmla="*/ 1044818 w 2089636"/>
                <a:gd name="connsiteY1" fmla="*/ 0 h 2089636"/>
                <a:gd name="connsiteX2" fmla="*/ 2089636 w 2089636"/>
                <a:gd name="connsiteY2" fmla="*/ 1044818 h 2089636"/>
                <a:gd name="connsiteX3" fmla="*/ 1044818 w 2089636"/>
                <a:gd name="connsiteY3" fmla="*/ 2089636 h 2089636"/>
                <a:gd name="connsiteX4" fmla="*/ 0 w 2089636"/>
                <a:gd name="connsiteY4" fmla="*/ 1044818 h 20896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9636" h="2089636">
                  <a:moveTo>
                    <a:pt x="0" y="1044818"/>
                  </a:moveTo>
                  <a:cubicBezTo>
                    <a:pt x="0" y="467781"/>
                    <a:pt x="467781" y="0"/>
                    <a:pt x="1044818" y="0"/>
                  </a:cubicBezTo>
                  <a:cubicBezTo>
                    <a:pt x="1621855" y="0"/>
                    <a:pt x="2089636" y="467781"/>
                    <a:pt x="2089636" y="1044818"/>
                  </a:cubicBezTo>
                  <a:cubicBezTo>
                    <a:pt x="2089636" y="1621855"/>
                    <a:pt x="1621855" y="2089636"/>
                    <a:pt x="1044818" y="2089636"/>
                  </a:cubicBezTo>
                  <a:cubicBezTo>
                    <a:pt x="467781" y="2089636"/>
                    <a:pt x="0" y="1621855"/>
                    <a:pt x="0" y="1044818"/>
                  </a:cubicBezTo>
                  <a:close/>
                </a:path>
              </a:pathLst>
            </a:custGeom>
            <a:solidFill>
              <a:srgbClr val="98D7CE"/>
            </a:solidFill>
          </p:spPr>
          <p:style>
            <a:lnRef idx="2">
              <a:schemeClr val="lt1">
                <a:hueOff val="0"/>
                <a:satOff val="0"/>
                <a:lumOff val="0"/>
                <a:alphaOff val="0"/>
              </a:schemeClr>
            </a:lnRef>
            <a:fillRef idx="1">
              <a:scrgbClr r="0" g="0" b="0"/>
            </a:fillRef>
            <a:effectRef idx="0">
              <a:schemeClr val="accent1">
                <a:alpha val="50000"/>
                <a:hueOff val="0"/>
                <a:satOff val="0"/>
                <a:lumOff val="0"/>
                <a:alphaOff val="0"/>
              </a:schemeClr>
            </a:effectRef>
            <a:fontRef idx="minor">
              <a:schemeClr val="tx1"/>
            </a:fontRef>
          </p:style>
          <p:txBody>
            <a:bodyPr spcFirstLastPara="0" vert="horz" wrap="square" lIns="306020" tIns="331420" rIns="306020" bIns="331420" numCol="1" spcCol="1270" anchor="ctr" anchorCtr="0">
              <a:noAutofit/>
            </a:bodyPr>
            <a:lstStyle/>
            <a:p>
              <a:pPr marL="0" lvl="0" indent="0" algn="ctr" defTabSz="889000">
                <a:lnSpc>
                  <a:spcPct val="90000"/>
                </a:lnSpc>
                <a:spcBef>
                  <a:spcPct val="0"/>
                </a:spcBef>
                <a:spcAft>
                  <a:spcPct val="35000"/>
                </a:spcAft>
                <a:buNone/>
              </a:pPr>
              <a:r>
                <a:rPr lang="en-GB" sz="2000" kern="1200" dirty="0">
                  <a:solidFill>
                    <a:srgbClr val="595959"/>
                  </a:solidFill>
                </a:rPr>
                <a:t>Consultation with experts</a:t>
              </a:r>
            </a:p>
          </p:txBody>
        </p:sp>
        <p:sp>
          <p:nvSpPr>
            <p:cNvPr id="32" name="Freeform: Shape 31">
              <a:extLst>
                <a:ext uri="{FF2B5EF4-FFF2-40B4-BE49-F238E27FC236}">
                  <a16:creationId xmlns:a16="http://schemas.microsoft.com/office/drawing/2014/main" id="{63E99F91-E344-4335-BE14-534A0D772A37}"/>
                </a:ext>
              </a:extLst>
            </p:cNvPr>
            <p:cNvSpPr/>
            <p:nvPr/>
          </p:nvSpPr>
          <p:spPr>
            <a:xfrm>
              <a:off x="7502182" y="2327600"/>
              <a:ext cx="2089636" cy="2089636"/>
            </a:xfrm>
            <a:custGeom>
              <a:avLst/>
              <a:gdLst>
                <a:gd name="connsiteX0" fmla="*/ 0 w 2089636"/>
                <a:gd name="connsiteY0" fmla="*/ 1044818 h 2089636"/>
                <a:gd name="connsiteX1" fmla="*/ 1044818 w 2089636"/>
                <a:gd name="connsiteY1" fmla="*/ 0 h 2089636"/>
                <a:gd name="connsiteX2" fmla="*/ 2089636 w 2089636"/>
                <a:gd name="connsiteY2" fmla="*/ 1044818 h 2089636"/>
                <a:gd name="connsiteX3" fmla="*/ 1044818 w 2089636"/>
                <a:gd name="connsiteY3" fmla="*/ 2089636 h 2089636"/>
                <a:gd name="connsiteX4" fmla="*/ 0 w 2089636"/>
                <a:gd name="connsiteY4" fmla="*/ 1044818 h 20896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9636" h="2089636">
                  <a:moveTo>
                    <a:pt x="0" y="1044818"/>
                  </a:moveTo>
                  <a:cubicBezTo>
                    <a:pt x="0" y="467781"/>
                    <a:pt x="467781" y="0"/>
                    <a:pt x="1044818" y="0"/>
                  </a:cubicBezTo>
                  <a:cubicBezTo>
                    <a:pt x="1621855" y="0"/>
                    <a:pt x="2089636" y="467781"/>
                    <a:pt x="2089636" y="1044818"/>
                  </a:cubicBezTo>
                  <a:cubicBezTo>
                    <a:pt x="2089636" y="1621855"/>
                    <a:pt x="1621855" y="2089636"/>
                    <a:pt x="1044818" y="2089636"/>
                  </a:cubicBezTo>
                  <a:cubicBezTo>
                    <a:pt x="467781" y="2089636"/>
                    <a:pt x="0" y="1621855"/>
                    <a:pt x="0" y="1044818"/>
                  </a:cubicBezTo>
                  <a:close/>
                </a:path>
              </a:pathLst>
            </a:custGeom>
            <a:solidFill>
              <a:srgbClr val="98D7CE"/>
            </a:solidFill>
          </p:spPr>
          <p:style>
            <a:lnRef idx="2">
              <a:schemeClr val="lt1">
                <a:hueOff val="0"/>
                <a:satOff val="0"/>
                <a:lumOff val="0"/>
                <a:alphaOff val="0"/>
              </a:schemeClr>
            </a:lnRef>
            <a:fillRef idx="1">
              <a:scrgbClr r="0" g="0" b="0"/>
            </a:fillRef>
            <a:effectRef idx="0">
              <a:schemeClr val="accent1">
                <a:alpha val="50000"/>
                <a:hueOff val="0"/>
                <a:satOff val="0"/>
                <a:lumOff val="0"/>
                <a:alphaOff val="0"/>
              </a:schemeClr>
            </a:effectRef>
            <a:fontRef idx="minor">
              <a:schemeClr val="tx1"/>
            </a:fontRef>
          </p:style>
          <p:txBody>
            <a:bodyPr spcFirstLastPara="0" vert="horz" wrap="square" lIns="306020" tIns="331420" rIns="306020" bIns="331420" numCol="1" spcCol="1270" anchor="ctr" anchorCtr="0">
              <a:noAutofit/>
            </a:bodyPr>
            <a:lstStyle/>
            <a:p>
              <a:pPr marL="0" lvl="0" indent="0" algn="ctr" defTabSz="889000">
                <a:lnSpc>
                  <a:spcPct val="90000"/>
                </a:lnSpc>
                <a:spcBef>
                  <a:spcPct val="0"/>
                </a:spcBef>
                <a:spcAft>
                  <a:spcPct val="35000"/>
                </a:spcAft>
                <a:buNone/>
              </a:pPr>
              <a:r>
                <a:rPr lang="en-GB" sz="2000" kern="1200" dirty="0">
                  <a:solidFill>
                    <a:srgbClr val="595959"/>
                  </a:solidFill>
                </a:rPr>
                <a:t>Use of contextual information</a:t>
              </a:r>
            </a:p>
          </p:txBody>
        </p:sp>
        <p:sp>
          <p:nvSpPr>
            <p:cNvPr id="33" name="Freeform: Shape 32">
              <a:extLst>
                <a:ext uri="{FF2B5EF4-FFF2-40B4-BE49-F238E27FC236}">
                  <a16:creationId xmlns:a16="http://schemas.microsoft.com/office/drawing/2014/main" id="{02FA5042-9546-4AD5-9268-49BCEFF9BB64}"/>
                </a:ext>
              </a:extLst>
            </p:cNvPr>
            <p:cNvSpPr/>
            <p:nvPr/>
          </p:nvSpPr>
          <p:spPr>
            <a:xfrm>
              <a:off x="3066630" y="2327600"/>
              <a:ext cx="2089636" cy="2089636"/>
            </a:xfrm>
            <a:custGeom>
              <a:avLst/>
              <a:gdLst>
                <a:gd name="connsiteX0" fmla="*/ 0 w 2089636"/>
                <a:gd name="connsiteY0" fmla="*/ 1044818 h 2089636"/>
                <a:gd name="connsiteX1" fmla="*/ 1044818 w 2089636"/>
                <a:gd name="connsiteY1" fmla="*/ 0 h 2089636"/>
                <a:gd name="connsiteX2" fmla="*/ 2089636 w 2089636"/>
                <a:gd name="connsiteY2" fmla="*/ 1044818 h 2089636"/>
                <a:gd name="connsiteX3" fmla="*/ 1044818 w 2089636"/>
                <a:gd name="connsiteY3" fmla="*/ 2089636 h 2089636"/>
                <a:gd name="connsiteX4" fmla="*/ 0 w 2089636"/>
                <a:gd name="connsiteY4" fmla="*/ 1044818 h 20896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9636" h="2089636">
                  <a:moveTo>
                    <a:pt x="0" y="1044818"/>
                  </a:moveTo>
                  <a:cubicBezTo>
                    <a:pt x="0" y="467781"/>
                    <a:pt x="467781" y="0"/>
                    <a:pt x="1044818" y="0"/>
                  </a:cubicBezTo>
                  <a:cubicBezTo>
                    <a:pt x="1621855" y="0"/>
                    <a:pt x="2089636" y="467781"/>
                    <a:pt x="2089636" y="1044818"/>
                  </a:cubicBezTo>
                  <a:cubicBezTo>
                    <a:pt x="2089636" y="1621855"/>
                    <a:pt x="1621855" y="2089636"/>
                    <a:pt x="1044818" y="2089636"/>
                  </a:cubicBezTo>
                  <a:cubicBezTo>
                    <a:pt x="467781" y="2089636"/>
                    <a:pt x="0" y="1621855"/>
                    <a:pt x="0" y="1044818"/>
                  </a:cubicBezTo>
                  <a:close/>
                </a:path>
              </a:pathLst>
            </a:custGeom>
            <a:solidFill>
              <a:srgbClr val="98D7CE"/>
            </a:solidFill>
          </p:spPr>
          <p:style>
            <a:lnRef idx="2">
              <a:schemeClr val="lt1">
                <a:hueOff val="0"/>
                <a:satOff val="0"/>
                <a:lumOff val="0"/>
                <a:alphaOff val="0"/>
              </a:schemeClr>
            </a:lnRef>
            <a:fillRef idx="1">
              <a:scrgbClr r="0" g="0" b="0"/>
            </a:fillRef>
            <a:effectRef idx="0">
              <a:schemeClr val="accent1">
                <a:alpha val="50000"/>
                <a:hueOff val="0"/>
                <a:satOff val="0"/>
                <a:lumOff val="0"/>
                <a:alphaOff val="0"/>
              </a:schemeClr>
            </a:effectRef>
            <a:fontRef idx="minor">
              <a:schemeClr val="tx1"/>
            </a:fontRef>
          </p:style>
          <p:txBody>
            <a:bodyPr spcFirstLastPara="0" vert="horz" wrap="square" lIns="306020" tIns="331420" rIns="306020" bIns="331420" numCol="1" spcCol="1270" anchor="ctr" anchorCtr="0">
              <a:noAutofit/>
            </a:bodyPr>
            <a:lstStyle/>
            <a:p>
              <a:pPr marL="0" lvl="0" indent="0" algn="ctr" defTabSz="889000">
                <a:lnSpc>
                  <a:spcPct val="90000"/>
                </a:lnSpc>
                <a:spcBef>
                  <a:spcPct val="0"/>
                </a:spcBef>
                <a:spcAft>
                  <a:spcPct val="35000"/>
                </a:spcAft>
                <a:buNone/>
              </a:pPr>
              <a:r>
                <a:rPr lang="en-GB" sz="2000" kern="1200" dirty="0">
                  <a:solidFill>
                    <a:srgbClr val="595959"/>
                  </a:solidFill>
                </a:rPr>
                <a:t>Further data analysis</a:t>
              </a:r>
            </a:p>
          </p:txBody>
        </p:sp>
      </p:grpSp>
    </p:spTree>
    <p:custDataLst>
      <p:tags r:id="rId1"/>
    </p:custDataLst>
    <p:extLst>
      <p:ext uri="{BB962C8B-B14F-4D97-AF65-F5344CB8AC3E}">
        <p14:creationId xmlns:p14="http://schemas.microsoft.com/office/powerpoint/2010/main" val="4144877140"/>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p:cTn id="14" dur="500" fill="hold"/>
                                        <p:tgtEl>
                                          <p:spTgt spid="5"/>
                                        </p:tgtEl>
                                        <p:attrNameLst>
                                          <p:attrName>ppt_w</p:attrName>
                                        </p:attrNameLst>
                                      </p:cBhvr>
                                      <p:tavLst>
                                        <p:tav tm="0">
                                          <p:val>
                                            <p:fltVal val="0"/>
                                          </p:val>
                                        </p:tav>
                                        <p:tav tm="100000">
                                          <p:val>
                                            <p:strVal val="#ppt_w"/>
                                          </p:val>
                                        </p:tav>
                                      </p:tavLst>
                                    </p:anim>
                                    <p:anim calcmode="lin" valueType="num">
                                      <p:cBhvr>
                                        <p:cTn id="15" dur="500" fill="hold"/>
                                        <p:tgtEl>
                                          <p:spTgt spid="5"/>
                                        </p:tgtEl>
                                        <p:attrNameLst>
                                          <p:attrName>ppt_h</p:attrName>
                                        </p:attrNameLst>
                                      </p:cBhvr>
                                      <p:tavLst>
                                        <p:tav tm="0">
                                          <p:val>
                                            <p:fltVal val="0"/>
                                          </p:val>
                                        </p:tav>
                                        <p:tav tm="100000">
                                          <p:val>
                                            <p:strVal val="#ppt_h"/>
                                          </p:val>
                                        </p:tav>
                                      </p:tavLst>
                                    </p:anim>
                                    <p:animEffect transition="in" filter="fade">
                                      <p:cBhvr>
                                        <p:cTn id="16" dur="5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p:cTn id="21" dur="500" fill="hold"/>
                                        <p:tgtEl>
                                          <p:spTgt spid="8"/>
                                        </p:tgtEl>
                                        <p:attrNameLst>
                                          <p:attrName>ppt_w</p:attrName>
                                        </p:attrNameLst>
                                      </p:cBhvr>
                                      <p:tavLst>
                                        <p:tav tm="0">
                                          <p:val>
                                            <p:fltVal val="0"/>
                                          </p:val>
                                        </p:tav>
                                        <p:tav tm="100000">
                                          <p:val>
                                            <p:strVal val="#ppt_w"/>
                                          </p:val>
                                        </p:tav>
                                      </p:tavLst>
                                    </p:anim>
                                    <p:anim calcmode="lin" valueType="num">
                                      <p:cBhvr>
                                        <p:cTn id="22" dur="500" fill="hold"/>
                                        <p:tgtEl>
                                          <p:spTgt spid="8"/>
                                        </p:tgtEl>
                                        <p:attrNameLst>
                                          <p:attrName>ppt_h</p:attrName>
                                        </p:attrNameLst>
                                      </p:cBhvr>
                                      <p:tavLst>
                                        <p:tav tm="0">
                                          <p:val>
                                            <p:fltVal val="0"/>
                                          </p:val>
                                        </p:tav>
                                        <p:tav tm="100000">
                                          <p:val>
                                            <p:strVal val="#ppt_h"/>
                                          </p:val>
                                        </p:tav>
                                      </p:tavLst>
                                    </p:anim>
                                    <p:animEffect transition="in" filter="fade">
                                      <p:cBhvr>
                                        <p:cTn id="23" dur="500"/>
                                        <p:tgtEl>
                                          <p:spTgt spid="8"/>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grpId="0" nodeType="clickEffect">
                                  <p:stCondLst>
                                    <p:cond delay="0"/>
                                  </p:stCondLst>
                                  <p:childTnLst>
                                    <p:set>
                                      <p:cBhvr>
                                        <p:cTn id="27" dur="1" fill="hold">
                                          <p:stCondLst>
                                            <p:cond delay="0"/>
                                          </p:stCondLst>
                                        </p:cTn>
                                        <p:tgtEl>
                                          <p:spTgt spid="6"/>
                                        </p:tgtEl>
                                        <p:attrNameLst>
                                          <p:attrName>style.visibility</p:attrName>
                                        </p:attrNameLst>
                                      </p:cBhvr>
                                      <p:to>
                                        <p:strVal val="visible"/>
                                      </p:to>
                                    </p:set>
                                    <p:anim calcmode="lin" valueType="num">
                                      <p:cBhvr>
                                        <p:cTn id="28" dur="500" fill="hold"/>
                                        <p:tgtEl>
                                          <p:spTgt spid="6"/>
                                        </p:tgtEl>
                                        <p:attrNameLst>
                                          <p:attrName>ppt_w</p:attrName>
                                        </p:attrNameLst>
                                      </p:cBhvr>
                                      <p:tavLst>
                                        <p:tav tm="0">
                                          <p:val>
                                            <p:fltVal val="0"/>
                                          </p:val>
                                        </p:tav>
                                        <p:tav tm="100000">
                                          <p:val>
                                            <p:strVal val="#ppt_w"/>
                                          </p:val>
                                        </p:tav>
                                      </p:tavLst>
                                    </p:anim>
                                    <p:anim calcmode="lin" valueType="num">
                                      <p:cBhvr>
                                        <p:cTn id="29" dur="500" fill="hold"/>
                                        <p:tgtEl>
                                          <p:spTgt spid="6"/>
                                        </p:tgtEl>
                                        <p:attrNameLst>
                                          <p:attrName>ppt_h</p:attrName>
                                        </p:attrNameLst>
                                      </p:cBhvr>
                                      <p:tavLst>
                                        <p:tav tm="0">
                                          <p:val>
                                            <p:fltVal val="0"/>
                                          </p:val>
                                        </p:tav>
                                        <p:tav tm="100000">
                                          <p:val>
                                            <p:strVal val="#ppt_h"/>
                                          </p:val>
                                        </p:tav>
                                      </p:tavLst>
                                    </p:anim>
                                    <p:animEffect transition="in" filter="fade">
                                      <p:cBhvr>
                                        <p:cTn id="30" dur="500"/>
                                        <p:tgtEl>
                                          <p:spTgt spid="6"/>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grpId="0" nodeType="clickEffect">
                                  <p:stCondLst>
                                    <p:cond delay="0"/>
                                  </p:stCondLst>
                                  <p:childTnLst>
                                    <p:set>
                                      <p:cBhvr>
                                        <p:cTn id="34" dur="1" fill="hold">
                                          <p:stCondLst>
                                            <p:cond delay="0"/>
                                          </p:stCondLst>
                                        </p:cTn>
                                        <p:tgtEl>
                                          <p:spTgt spid="7"/>
                                        </p:tgtEl>
                                        <p:attrNameLst>
                                          <p:attrName>style.visibility</p:attrName>
                                        </p:attrNameLst>
                                      </p:cBhvr>
                                      <p:to>
                                        <p:strVal val="visible"/>
                                      </p:to>
                                    </p:set>
                                    <p:anim calcmode="lin" valueType="num">
                                      <p:cBhvr>
                                        <p:cTn id="35" dur="500" fill="hold"/>
                                        <p:tgtEl>
                                          <p:spTgt spid="7"/>
                                        </p:tgtEl>
                                        <p:attrNameLst>
                                          <p:attrName>ppt_w</p:attrName>
                                        </p:attrNameLst>
                                      </p:cBhvr>
                                      <p:tavLst>
                                        <p:tav tm="0">
                                          <p:val>
                                            <p:fltVal val="0"/>
                                          </p:val>
                                        </p:tav>
                                        <p:tav tm="100000">
                                          <p:val>
                                            <p:strVal val="#ppt_w"/>
                                          </p:val>
                                        </p:tav>
                                      </p:tavLst>
                                    </p:anim>
                                    <p:anim calcmode="lin" valueType="num">
                                      <p:cBhvr>
                                        <p:cTn id="36" dur="500" fill="hold"/>
                                        <p:tgtEl>
                                          <p:spTgt spid="7"/>
                                        </p:tgtEl>
                                        <p:attrNameLst>
                                          <p:attrName>ppt_h</p:attrName>
                                        </p:attrNameLst>
                                      </p:cBhvr>
                                      <p:tavLst>
                                        <p:tav tm="0">
                                          <p:val>
                                            <p:fltVal val="0"/>
                                          </p:val>
                                        </p:tav>
                                        <p:tav tm="100000">
                                          <p:val>
                                            <p:strVal val="#ppt_h"/>
                                          </p:val>
                                        </p:tav>
                                      </p:tavLst>
                                    </p:anim>
                                    <p:animEffect transition="in" filter="fade">
                                      <p:cBhvr>
                                        <p:cTn id="37" dur="500"/>
                                        <p:tgtEl>
                                          <p:spTgt spid="7"/>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grpId="0" nodeType="clickEffect">
                                  <p:stCondLst>
                                    <p:cond delay="0"/>
                                  </p:stCondLst>
                                  <p:childTnLst>
                                    <p:set>
                                      <p:cBhvr>
                                        <p:cTn id="41" dur="1" fill="hold">
                                          <p:stCondLst>
                                            <p:cond delay="0"/>
                                          </p:stCondLst>
                                        </p:cTn>
                                        <p:tgtEl>
                                          <p:spTgt spid="9"/>
                                        </p:tgtEl>
                                        <p:attrNameLst>
                                          <p:attrName>style.visibility</p:attrName>
                                        </p:attrNameLst>
                                      </p:cBhvr>
                                      <p:to>
                                        <p:strVal val="visible"/>
                                      </p:to>
                                    </p:set>
                                    <p:anim calcmode="lin" valueType="num">
                                      <p:cBhvr>
                                        <p:cTn id="42" dur="500" fill="hold"/>
                                        <p:tgtEl>
                                          <p:spTgt spid="9"/>
                                        </p:tgtEl>
                                        <p:attrNameLst>
                                          <p:attrName>ppt_w</p:attrName>
                                        </p:attrNameLst>
                                      </p:cBhvr>
                                      <p:tavLst>
                                        <p:tav tm="0">
                                          <p:val>
                                            <p:fltVal val="0"/>
                                          </p:val>
                                        </p:tav>
                                        <p:tav tm="100000">
                                          <p:val>
                                            <p:strVal val="#ppt_w"/>
                                          </p:val>
                                        </p:tav>
                                      </p:tavLst>
                                    </p:anim>
                                    <p:anim calcmode="lin" valueType="num">
                                      <p:cBhvr>
                                        <p:cTn id="43" dur="500" fill="hold"/>
                                        <p:tgtEl>
                                          <p:spTgt spid="9"/>
                                        </p:tgtEl>
                                        <p:attrNameLst>
                                          <p:attrName>ppt_h</p:attrName>
                                        </p:attrNameLst>
                                      </p:cBhvr>
                                      <p:tavLst>
                                        <p:tav tm="0">
                                          <p:val>
                                            <p:fltVal val="0"/>
                                          </p:val>
                                        </p:tav>
                                        <p:tav tm="100000">
                                          <p:val>
                                            <p:strVal val="#ppt_h"/>
                                          </p:val>
                                        </p:tav>
                                      </p:tavLst>
                                    </p:anim>
                                    <p:animEffect transition="in" filter="fade">
                                      <p:cBhvr>
                                        <p:cTn id="44" dur="500"/>
                                        <p:tgtEl>
                                          <p:spTgt spid="9"/>
                                        </p:tgtEl>
                                      </p:cBhvr>
                                    </p:animEffec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
                                        </p:tgtEl>
                                        <p:attrNameLst>
                                          <p:attrName>style.visibility</p:attrName>
                                        </p:attrNameLst>
                                      </p:cBhvr>
                                      <p:to>
                                        <p:strVal val="visible"/>
                                      </p:to>
                                    </p:set>
                                  </p:childTnLst>
                                </p:cTn>
                              </p:par>
                              <p:par>
                                <p:cTn id="49" presetID="1" presetClass="exit" presetSubtype="0" fill="hold" grpId="1" nodeType="withEffect">
                                  <p:stCondLst>
                                    <p:cond delay="0"/>
                                  </p:stCondLst>
                                  <p:childTnLst>
                                    <p:set>
                                      <p:cBhvr>
                                        <p:cTn id="50" dur="1" fill="hold">
                                          <p:stCondLst>
                                            <p:cond delay="0"/>
                                          </p:stCondLst>
                                        </p:cTn>
                                        <p:tgtEl>
                                          <p:spTgt spid="4"/>
                                        </p:tgtEl>
                                        <p:attrNameLst>
                                          <p:attrName>style.visibility</p:attrName>
                                        </p:attrNameLst>
                                      </p:cBhvr>
                                      <p:to>
                                        <p:strVal val="hidden"/>
                                      </p:to>
                                    </p:set>
                                  </p:childTnLst>
                                </p:cTn>
                              </p:par>
                              <p:par>
                                <p:cTn id="51" presetID="1" presetClass="exit" presetSubtype="0" fill="hold" grpId="1" nodeType="withEffect">
                                  <p:stCondLst>
                                    <p:cond delay="0"/>
                                  </p:stCondLst>
                                  <p:childTnLst>
                                    <p:set>
                                      <p:cBhvr>
                                        <p:cTn id="52" dur="1" fill="hold">
                                          <p:stCondLst>
                                            <p:cond delay="0"/>
                                          </p:stCondLst>
                                        </p:cTn>
                                        <p:tgtEl>
                                          <p:spTgt spid="5"/>
                                        </p:tgtEl>
                                        <p:attrNameLst>
                                          <p:attrName>style.visibility</p:attrName>
                                        </p:attrNameLst>
                                      </p:cBhvr>
                                      <p:to>
                                        <p:strVal val="hidden"/>
                                      </p:to>
                                    </p:set>
                                  </p:childTnLst>
                                </p:cTn>
                              </p:par>
                              <p:par>
                                <p:cTn id="53" presetID="1" presetClass="exit" presetSubtype="0" fill="hold" grpId="1" nodeType="withEffect">
                                  <p:stCondLst>
                                    <p:cond delay="0"/>
                                  </p:stCondLst>
                                  <p:childTnLst>
                                    <p:set>
                                      <p:cBhvr>
                                        <p:cTn id="54" dur="1" fill="hold">
                                          <p:stCondLst>
                                            <p:cond delay="0"/>
                                          </p:stCondLst>
                                        </p:cTn>
                                        <p:tgtEl>
                                          <p:spTgt spid="8"/>
                                        </p:tgtEl>
                                        <p:attrNameLst>
                                          <p:attrName>style.visibility</p:attrName>
                                        </p:attrNameLst>
                                      </p:cBhvr>
                                      <p:to>
                                        <p:strVal val="hidden"/>
                                      </p:to>
                                    </p:set>
                                  </p:childTnLst>
                                </p:cTn>
                              </p:par>
                              <p:par>
                                <p:cTn id="55" presetID="1" presetClass="exit" presetSubtype="0" fill="hold" grpId="1" nodeType="withEffect">
                                  <p:stCondLst>
                                    <p:cond delay="0"/>
                                  </p:stCondLst>
                                  <p:childTnLst>
                                    <p:set>
                                      <p:cBhvr>
                                        <p:cTn id="56" dur="1" fill="hold">
                                          <p:stCondLst>
                                            <p:cond delay="0"/>
                                          </p:stCondLst>
                                        </p:cTn>
                                        <p:tgtEl>
                                          <p:spTgt spid="6"/>
                                        </p:tgtEl>
                                        <p:attrNameLst>
                                          <p:attrName>style.visibility</p:attrName>
                                        </p:attrNameLst>
                                      </p:cBhvr>
                                      <p:to>
                                        <p:strVal val="hidden"/>
                                      </p:to>
                                    </p:set>
                                  </p:childTnLst>
                                </p:cTn>
                              </p:par>
                              <p:par>
                                <p:cTn id="57" presetID="1" presetClass="exit" presetSubtype="0" fill="hold" grpId="1" nodeType="withEffect">
                                  <p:stCondLst>
                                    <p:cond delay="0"/>
                                  </p:stCondLst>
                                  <p:childTnLst>
                                    <p:set>
                                      <p:cBhvr>
                                        <p:cTn id="58" dur="1" fill="hold">
                                          <p:stCondLst>
                                            <p:cond delay="0"/>
                                          </p:stCondLst>
                                        </p:cTn>
                                        <p:tgtEl>
                                          <p:spTgt spid="7"/>
                                        </p:tgtEl>
                                        <p:attrNameLst>
                                          <p:attrName>style.visibility</p:attrName>
                                        </p:attrNameLst>
                                      </p:cBhvr>
                                      <p:to>
                                        <p:strVal val="hidden"/>
                                      </p:to>
                                    </p:set>
                                  </p:childTnLst>
                                </p:cTn>
                              </p:par>
                              <p:par>
                                <p:cTn id="59" presetID="1" presetClass="exit" presetSubtype="0" fill="hold" grpId="1" nodeType="withEffect">
                                  <p:stCondLst>
                                    <p:cond delay="0"/>
                                  </p:stCondLst>
                                  <p:childTnLst>
                                    <p:set>
                                      <p:cBhvr>
                                        <p:cTn id="60" dur="1" fill="hold">
                                          <p:stCondLst>
                                            <p:cond delay="0"/>
                                          </p:stCondLst>
                                        </p:cTn>
                                        <p:tgtEl>
                                          <p:spTgt spid="9"/>
                                        </p:tgtEl>
                                        <p:attrNameLst>
                                          <p:attrName>style.visibility</p:attrName>
                                        </p:attrNameLst>
                                      </p:cBhvr>
                                      <p:to>
                                        <p:strVal val="hidden"/>
                                      </p:to>
                                    </p:set>
                                  </p:childTnLst>
                                </p:cTn>
                              </p:par>
                            </p:childTnLst>
                          </p:cTn>
                        </p:par>
                        <p:par>
                          <p:cTn id="61" fill="hold">
                            <p:stCondLst>
                              <p:cond delay="0"/>
                            </p:stCondLst>
                            <p:childTnLst>
                              <p:par>
                                <p:cTn id="62" presetID="35" presetClass="path" presetSubtype="0" accel="50000" decel="50000" fill="hold" nodeType="afterEffect">
                                  <p:stCondLst>
                                    <p:cond delay="0"/>
                                  </p:stCondLst>
                                  <p:childTnLst>
                                    <p:animMotion origin="layout" path="M -6.25E-7 -1.48148E-6 L -0.23099 -0.00069 " pathEditMode="relative" rAng="0" ptsTypes="AA">
                                      <p:cBhvr>
                                        <p:cTn id="63" dur="1000" fill="hold"/>
                                        <p:tgtEl>
                                          <p:spTgt spid="3"/>
                                        </p:tgtEl>
                                        <p:attrNameLst>
                                          <p:attrName>ppt_x</p:attrName>
                                          <p:attrName>ppt_y</p:attrName>
                                        </p:attrNameLst>
                                      </p:cBhvr>
                                      <p:rCtr x="-11549" y="-46"/>
                                    </p:animMotion>
                                  </p:childTnLst>
                                </p:cTn>
                              </p:par>
                            </p:childTnLst>
                          </p:cTn>
                        </p:par>
                      </p:childTnLst>
                    </p:cTn>
                  </p:par>
                  <p:par>
                    <p:cTn id="64" fill="hold">
                      <p:stCondLst>
                        <p:cond delay="indefinite"/>
                      </p:stCondLst>
                      <p:childTnLst>
                        <p:par>
                          <p:cTn id="65" fill="hold">
                            <p:stCondLst>
                              <p:cond delay="0"/>
                            </p:stCondLst>
                            <p:childTnLst>
                              <p:par>
                                <p:cTn id="66" presetID="31" presetClass="entr" presetSubtype="0" fill="hold" nodeType="clickEffect">
                                  <p:stCondLst>
                                    <p:cond delay="0"/>
                                  </p:stCondLst>
                                  <p:childTnLst>
                                    <p:set>
                                      <p:cBhvr>
                                        <p:cTn id="67" dur="1" fill="hold">
                                          <p:stCondLst>
                                            <p:cond delay="0"/>
                                          </p:stCondLst>
                                        </p:cTn>
                                        <p:tgtEl>
                                          <p:spTgt spid="25"/>
                                        </p:tgtEl>
                                        <p:attrNameLst>
                                          <p:attrName>style.visibility</p:attrName>
                                        </p:attrNameLst>
                                      </p:cBhvr>
                                      <p:to>
                                        <p:strVal val="visible"/>
                                      </p:to>
                                    </p:set>
                                    <p:anim calcmode="lin" valueType="num">
                                      <p:cBhvr>
                                        <p:cTn id="68" dur="500" fill="hold"/>
                                        <p:tgtEl>
                                          <p:spTgt spid="25"/>
                                        </p:tgtEl>
                                        <p:attrNameLst>
                                          <p:attrName>ppt_w</p:attrName>
                                        </p:attrNameLst>
                                      </p:cBhvr>
                                      <p:tavLst>
                                        <p:tav tm="0">
                                          <p:val>
                                            <p:fltVal val="0"/>
                                          </p:val>
                                        </p:tav>
                                        <p:tav tm="100000">
                                          <p:val>
                                            <p:strVal val="#ppt_w"/>
                                          </p:val>
                                        </p:tav>
                                      </p:tavLst>
                                    </p:anim>
                                    <p:anim calcmode="lin" valueType="num">
                                      <p:cBhvr>
                                        <p:cTn id="69" dur="500" fill="hold"/>
                                        <p:tgtEl>
                                          <p:spTgt spid="25"/>
                                        </p:tgtEl>
                                        <p:attrNameLst>
                                          <p:attrName>ppt_h</p:attrName>
                                        </p:attrNameLst>
                                      </p:cBhvr>
                                      <p:tavLst>
                                        <p:tav tm="0">
                                          <p:val>
                                            <p:fltVal val="0"/>
                                          </p:val>
                                        </p:tav>
                                        <p:tav tm="100000">
                                          <p:val>
                                            <p:strVal val="#ppt_h"/>
                                          </p:val>
                                        </p:tav>
                                      </p:tavLst>
                                    </p:anim>
                                    <p:anim calcmode="lin" valueType="num">
                                      <p:cBhvr>
                                        <p:cTn id="70" dur="500" fill="hold"/>
                                        <p:tgtEl>
                                          <p:spTgt spid="25"/>
                                        </p:tgtEl>
                                        <p:attrNameLst>
                                          <p:attrName>style.rotation</p:attrName>
                                        </p:attrNameLst>
                                      </p:cBhvr>
                                      <p:tavLst>
                                        <p:tav tm="0">
                                          <p:val>
                                            <p:fltVal val="90"/>
                                          </p:val>
                                        </p:tav>
                                        <p:tav tm="100000">
                                          <p:val>
                                            <p:fltVal val="0"/>
                                          </p:val>
                                        </p:tav>
                                      </p:tavLst>
                                    </p:anim>
                                    <p:animEffect transition="in" filter="fade">
                                      <p:cBhvr>
                                        <p:cTn id="71" dur="500"/>
                                        <p:tgtEl>
                                          <p:spTgt spid="25"/>
                                        </p:tgtEl>
                                      </p:cBhvr>
                                    </p:animEffect>
                                  </p:childTnLst>
                                </p:cTn>
                              </p:par>
                            </p:childTnLst>
                          </p:cTn>
                        </p:par>
                        <p:par>
                          <p:cTn id="72" fill="hold">
                            <p:stCondLst>
                              <p:cond delay="500"/>
                            </p:stCondLst>
                            <p:childTnLst>
                              <p:par>
                                <p:cTn id="73" presetID="10" presetClass="entr" presetSubtype="0" fill="hold" grpId="0" nodeType="afterEffect">
                                  <p:stCondLst>
                                    <p:cond delay="0"/>
                                  </p:stCondLst>
                                  <p:childTnLst>
                                    <p:set>
                                      <p:cBhvr>
                                        <p:cTn id="74" dur="1" fill="hold">
                                          <p:stCondLst>
                                            <p:cond delay="0"/>
                                          </p:stCondLst>
                                        </p:cTn>
                                        <p:tgtEl>
                                          <p:spTgt spid="24"/>
                                        </p:tgtEl>
                                        <p:attrNameLst>
                                          <p:attrName>style.visibility</p:attrName>
                                        </p:attrNameLst>
                                      </p:cBhvr>
                                      <p:to>
                                        <p:strVal val="visible"/>
                                      </p:to>
                                    </p:set>
                                    <p:animEffect transition="in" filter="fade">
                                      <p:cBhvr>
                                        <p:cTn id="75" dur="500"/>
                                        <p:tgtEl>
                                          <p:spTgt spid="24"/>
                                        </p:tgtEl>
                                      </p:cBhvr>
                                    </p:animEffect>
                                  </p:childTnLst>
                                </p:cTn>
                              </p:par>
                            </p:childTnLst>
                          </p:cTn>
                        </p:par>
                      </p:childTnLst>
                    </p:cTn>
                  </p:par>
                  <p:par>
                    <p:cTn id="76" fill="hold">
                      <p:stCondLst>
                        <p:cond delay="indefinite"/>
                      </p:stCondLst>
                      <p:childTnLst>
                        <p:par>
                          <p:cTn id="77" fill="hold">
                            <p:stCondLst>
                              <p:cond delay="0"/>
                            </p:stCondLst>
                            <p:childTnLst>
                              <p:par>
                                <p:cTn id="78" presetID="31" presetClass="entr" presetSubtype="0" fill="hold" nodeType="clickEffect">
                                  <p:stCondLst>
                                    <p:cond delay="0"/>
                                  </p:stCondLst>
                                  <p:childTnLst>
                                    <p:set>
                                      <p:cBhvr>
                                        <p:cTn id="79" dur="1" fill="hold">
                                          <p:stCondLst>
                                            <p:cond delay="0"/>
                                          </p:stCondLst>
                                        </p:cTn>
                                        <p:tgtEl>
                                          <p:spTgt spid="27"/>
                                        </p:tgtEl>
                                        <p:attrNameLst>
                                          <p:attrName>style.visibility</p:attrName>
                                        </p:attrNameLst>
                                      </p:cBhvr>
                                      <p:to>
                                        <p:strVal val="visible"/>
                                      </p:to>
                                    </p:set>
                                    <p:anim calcmode="lin" valueType="num">
                                      <p:cBhvr>
                                        <p:cTn id="80" dur="500" fill="hold"/>
                                        <p:tgtEl>
                                          <p:spTgt spid="27"/>
                                        </p:tgtEl>
                                        <p:attrNameLst>
                                          <p:attrName>ppt_w</p:attrName>
                                        </p:attrNameLst>
                                      </p:cBhvr>
                                      <p:tavLst>
                                        <p:tav tm="0">
                                          <p:val>
                                            <p:fltVal val="0"/>
                                          </p:val>
                                        </p:tav>
                                        <p:tav tm="100000">
                                          <p:val>
                                            <p:strVal val="#ppt_w"/>
                                          </p:val>
                                        </p:tav>
                                      </p:tavLst>
                                    </p:anim>
                                    <p:anim calcmode="lin" valueType="num">
                                      <p:cBhvr>
                                        <p:cTn id="81" dur="500" fill="hold"/>
                                        <p:tgtEl>
                                          <p:spTgt spid="27"/>
                                        </p:tgtEl>
                                        <p:attrNameLst>
                                          <p:attrName>ppt_h</p:attrName>
                                        </p:attrNameLst>
                                      </p:cBhvr>
                                      <p:tavLst>
                                        <p:tav tm="0">
                                          <p:val>
                                            <p:fltVal val="0"/>
                                          </p:val>
                                        </p:tav>
                                        <p:tav tm="100000">
                                          <p:val>
                                            <p:strVal val="#ppt_h"/>
                                          </p:val>
                                        </p:tav>
                                      </p:tavLst>
                                    </p:anim>
                                    <p:anim calcmode="lin" valueType="num">
                                      <p:cBhvr>
                                        <p:cTn id="82" dur="500" fill="hold"/>
                                        <p:tgtEl>
                                          <p:spTgt spid="27"/>
                                        </p:tgtEl>
                                        <p:attrNameLst>
                                          <p:attrName>style.rotation</p:attrName>
                                        </p:attrNameLst>
                                      </p:cBhvr>
                                      <p:tavLst>
                                        <p:tav tm="0">
                                          <p:val>
                                            <p:fltVal val="90"/>
                                          </p:val>
                                        </p:tav>
                                        <p:tav tm="100000">
                                          <p:val>
                                            <p:fltVal val="0"/>
                                          </p:val>
                                        </p:tav>
                                      </p:tavLst>
                                    </p:anim>
                                    <p:animEffect transition="in" filter="fade">
                                      <p:cBhvr>
                                        <p:cTn id="83" dur="500"/>
                                        <p:tgtEl>
                                          <p:spTgt spid="27"/>
                                        </p:tgtEl>
                                      </p:cBhvr>
                                    </p:animEffect>
                                  </p:childTnLst>
                                </p:cTn>
                              </p:par>
                            </p:childTnLst>
                          </p:cTn>
                        </p:par>
                        <p:par>
                          <p:cTn id="84" fill="hold">
                            <p:stCondLst>
                              <p:cond delay="500"/>
                            </p:stCondLst>
                            <p:childTnLst>
                              <p:par>
                                <p:cTn id="85" presetID="10" presetClass="entr" presetSubtype="0" fill="hold" grpId="0" nodeType="afterEffect">
                                  <p:stCondLst>
                                    <p:cond delay="0"/>
                                  </p:stCondLst>
                                  <p:childTnLst>
                                    <p:set>
                                      <p:cBhvr>
                                        <p:cTn id="86" dur="1" fill="hold">
                                          <p:stCondLst>
                                            <p:cond delay="0"/>
                                          </p:stCondLst>
                                        </p:cTn>
                                        <p:tgtEl>
                                          <p:spTgt spid="26"/>
                                        </p:tgtEl>
                                        <p:attrNameLst>
                                          <p:attrName>style.visibility</p:attrName>
                                        </p:attrNameLst>
                                      </p:cBhvr>
                                      <p:to>
                                        <p:strVal val="visible"/>
                                      </p:to>
                                    </p:set>
                                    <p:animEffect transition="in" filter="fade">
                                      <p:cBhvr>
                                        <p:cTn id="8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animBg="1"/>
      <p:bldP spid="5" grpId="1" animBg="1"/>
      <p:bldP spid="6" grpId="0" animBg="1"/>
      <p:bldP spid="6" grpId="1" animBg="1"/>
      <p:bldP spid="7" grpId="0" animBg="1"/>
      <p:bldP spid="7" grpId="1" animBg="1"/>
      <p:bldP spid="8" grpId="0" animBg="1"/>
      <p:bldP spid="8" grpId="1" animBg="1"/>
      <p:bldP spid="9" grpId="0" animBg="1"/>
      <p:bldP spid="9" grpId="1" animBg="1"/>
      <p:bldP spid="24" grpId="0"/>
      <p:bldP spid="2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header">
            <a:extLst>
              <a:ext uri="{FF2B5EF4-FFF2-40B4-BE49-F238E27FC236}">
                <a16:creationId xmlns:a16="http://schemas.microsoft.com/office/drawing/2014/main" id="{2DDE5140-67D7-4076-ACC0-3E1146125C99}"/>
              </a:ext>
            </a:extLst>
          </p:cNvPr>
          <p:cNvGrpSpPr/>
          <p:nvPr/>
        </p:nvGrpSpPr>
        <p:grpSpPr>
          <a:xfrm>
            <a:off x="-1235" y="-815"/>
            <a:ext cx="10754959" cy="611122"/>
            <a:chOff x="-1235" y="-815"/>
            <a:chExt cx="10754959" cy="611122"/>
          </a:xfrm>
        </p:grpSpPr>
        <p:sp>
          <p:nvSpPr>
            <p:cNvPr id="5" name="TextBox 4">
              <a:extLst>
                <a:ext uri="{FF2B5EF4-FFF2-40B4-BE49-F238E27FC236}">
                  <a16:creationId xmlns:a16="http://schemas.microsoft.com/office/drawing/2014/main" id="{C0306A17-111C-4AAC-88A5-1A4251EC4AA4}"/>
                </a:ext>
              </a:extLst>
            </p:cNvPr>
            <p:cNvSpPr txBox="1"/>
            <p:nvPr/>
          </p:nvSpPr>
          <p:spPr>
            <a:xfrm>
              <a:off x="734149" y="21482"/>
              <a:ext cx="10019575" cy="584775"/>
            </a:xfrm>
            <a:prstGeom prst="rect">
              <a:avLst/>
            </a:prstGeom>
            <a:noFill/>
          </p:spPr>
          <p:txBody>
            <a:bodyPr wrap="square">
              <a:spAutoFit/>
            </a:bodyPr>
            <a:lstStyle/>
            <a:p>
              <a:r>
                <a:rPr lang="en-US" sz="3200" dirty="0">
                  <a:solidFill>
                    <a:srgbClr val="595959"/>
                  </a:solidFill>
                </a:rPr>
                <a:t>D</a:t>
              </a:r>
              <a:r>
                <a:rPr lang="en-GB" sz="3200" dirty="0" err="1">
                  <a:solidFill>
                    <a:srgbClr val="595959"/>
                  </a:solidFill>
                </a:rPr>
                <a:t>ata</a:t>
              </a:r>
              <a:r>
                <a:rPr lang="en-GB" sz="3200" dirty="0">
                  <a:solidFill>
                    <a:srgbClr val="595959"/>
                  </a:solidFill>
                </a:rPr>
                <a:t> interpretation </a:t>
              </a:r>
            </a:p>
          </p:txBody>
        </p:sp>
        <p:pic>
          <p:nvPicPr>
            <p:cNvPr id="6" name="Picture 5">
              <a:extLst>
                <a:ext uri="{FF2B5EF4-FFF2-40B4-BE49-F238E27FC236}">
                  <a16:creationId xmlns:a16="http://schemas.microsoft.com/office/drawing/2014/main" id="{AD9A260C-28FC-4F8A-AFF7-E064CD67FEF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rot="5400000">
              <a:off x="-1522" y="-528"/>
              <a:ext cx="611122" cy="610548"/>
            </a:xfrm>
            <a:prstGeom prst="rect">
              <a:avLst/>
            </a:prstGeom>
          </p:spPr>
        </p:pic>
      </p:grpSp>
      <p:grpSp>
        <p:nvGrpSpPr>
          <p:cNvPr id="7" name="Group 6">
            <a:extLst>
              <a:ext uri="{FF2B5EF4-FFF2-40B4-BE49-F238E27FC236}">
                <a16:creationId xmlns:a16="http://schemas.microsoft.com/office/drawing/2014/main" id="{1CC85C12-10CF-4866-9320-6E84066C2C6E}"/>
              </a:ext>
            </a:extLst>
          </p:cNvPr>
          <p:cNvGrpSpPr/>
          <p:nvPr/>
        </p:nvGrpSpPr>
        <p:grpSpPr>
          <a:xfrm>
            <a:off x="96293" y="601081"/>
            <a:ext cx="6525188" cy="6149820"/>
            <a:chOff x="3066630" y="766046"/>
            <a:chExt cx="6525188" cy="6149820"/>
          </a:xfrm>
        </p:grpSpPr>
        <p:sp>
          <p:nvSpPr>
            <p:cNvPr id="8" name="Freeform: Shape 7">
              <a:extLst>
                <a:ext uri="{FF2B5EF4-FFF2-40B4-BE49-F238E27FC236}">
                  <a16:creationId xmlns:a16="http://schemas.microsoft.com/office/drawing/2014/main" id="{460B23C6-AAE2-41C0-B551-28FB2CC35753}"/>
                </a:ext>
              </a:extLst>
            </p:cNvPr>
            <p:cNvSpPr/>
            <p:nvPr/>
          </p:nvSpPr>
          <p:spPr>
            <a:xfrm>
              <a:off x="3949800" y="1759170"/>
              <a:ext cx="4597200" cy="4597235"/>
            </a:xfrm>
            <a:custGeom>
              <a:avLst/>
              <a:gdLst>
                <a:gd name="connsiteX0" fmla="*/ 0 w 4597200"/>
                <a:gd name="connsiteY0" fmla="*/ 2298618 h 4597235"/>
                <a:gd name="connsiteX1" fmla="*/ 2298600 w 4597200"/>
                <a:gd name="connsiteY1" fmla="*/ 0 h 4597235"/>
                <a:gd name="connsiteX2" fmla="*/ 4597200 w 4597200"/>
                <a:gd name="connsiteY2" fmla="*/ 2298618 h 4597235"/>
                <a:gd name="connsiteX3" fmla="*/ 2298600 w 4597200"/>
                <a:gd name="connsiteY3" fmla="*/ 4597236 h 4597235"/>
                <a:gd name="connsiteX4" fmla="*/ 0 w 4597200"/>
                <a:gd name="connsiteY4" fmla="*/ 2298618 h 45972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7200" h="4597235">
                  <a:moveTo>
                    <a:pt x="0" y="2298618"/>
                  </a:moveTo>
                  <a:cubicBezTo>
                    <a:pt x="0" y="1029126"/>
                    <a:pt x="1029118" y="0"/>
                    <a:pt x="2298600" y="0"/>
                  </a:cubicBezTo>
                  <a:cubicBezTo>
                    <a:pt x="3568082" y="0"/>
                    <a:pt x="4597200" y="1029126"/>
                    <a:pt x="4597200" y="2298618"/>
                  </a:cubicBezTo>
                  <a:cubicBezTo>
                    <a:pt x="4597200" y="3568110"/>
                    <a:pt x="3568082" y="4597236"/>
                    <a:pt x="2298600" y="4597236"/>
                  </a:cubicBezTo>
                  <a:cubicBezTo>
                    <a:pt x="1029118" y="4597236"/>
                    <a:pt x="0" y="3568110"/>
                    <a:pt x="0" y="2298618"/>
                  </a:cubicBezTo>
                  <a:close/>
                </a:path>
              </a:pathLst>
            </a:custGeom>
            <a:noFill/>
            <a:ln w="76200">
              <a:solidFill>
                <a:srgbClr val="31B09C"/>
              </a:solidFill>
            </a:ln>
          </p:spPr>
          <p:style>
            <a:lnRef idx="2">
              <a:scrgbClr r="0" g="0" b="0"/>
            </a:lnRef>
            <a:fillRef idx="1">
              <a:scrgbClr r="0" g="0" b="0"/>
            </a:fillRef>
            <a:effectRef idx="0">
              <a:schemeClr val="accent1">
                <a:alpha val="50000"/>
                <a:hueOff val="0"/>
                <a:satOff val="0"/>
                <a:lumOff val="0"/>
                <a:alphaOff val="0"/>
              </a:schemeClr>
            </a:effectRef>
            <a:fontRef idx="minor">
              <a:schemeClr val="tx1"/>
            </a:fontRef>
          </p:style>
          <p:txBody>
            <a:bodyPr spcFirstLastPara="0" vert="horz" wrap="square" lIns="703724" tIns="703729" rIns="703724" bIns="703729" numCol="1" spcCol="1270" anchor="ctr" anchorCtr="0">
              <a:noAutofit/>
            </a:bodyPr>
            <a:lstStyle/>
            <a:p>
              <a:pPr marL="0" lvl="0" indent="0" algn="ctr" defTabSz="1066800">
                <a:spcBef>
                  <a:spcPct val="0"/>
                </a:spcBef>
                <a:buNone/>
              </a:pPr>
              <a:r>
                <a:rPr lang="en-GB" sz="2800" kern="1200" dirty="0">
                  <a:solidFill>
                    <a:srgbClr val="595959"/>
                  </a:solidFill>
                </a:rPr>
                <a:t>Data </a:t>
              </a:r>
            </a:p>
            <a:p>
              <a:pPr marL="0" lvl="0" indent="0" algn="ctr" defTabSz="1066800">
                <a:spcBef>
                  <a:spcPct val="0"/>
                </a:spcBef>
                <a:buNone/>
              </a:pPr>
              <a:r>
                <a:rPr lang="en-GB" sz="2800" kern="1200" dirty="0">
                  <a:solidFill>
                    <a:srgbClr val="595959"/>
                  </a:solidFill>
                </a:rPr>
                <a:t>interpretation</a:t>
              </a:r>
            </a:p>
            <a:p>
              <a:pPr marL="0" lvl="0" indent="0" algn="ctr" defTabSz="1066800">
                <a:spcBef>
                  <a:spcPct val="0"/>
                </a:spcBef>
                <a:buNone/>
              </a:pPr>
              <a:r>
                <a:rPr lang="en-GB" sz="2800" kern="1200" dirty="0">
                  <a:solidFill>
                    <a:srgbClr val="595959"/>
                  </a:solidFill>
                </a:rPr>
                <a:t>cycle</a:t>
              </a:r>
            </a:p>
          </p:txBody>
        </p:sp>
        <p:sp>
          <p:nvSpPr>
            <p:cNvPr id="9" name="Freeform: Shape 8">
              <a:extLst>
                <a:ext uri="{FF2B5EF4-FFF2-40B4-BE49-F238E27FC236}">
                  <a16:creationId xmlns:a16="http://schemas.microsoft.com/office/drawing/2014/main" id="{7760157E-0D24-49F2-90E3-ADBFA5463236}"/>
                </a:ext>
              </a:extLst>
            </p:cNvPr>
            <p:cNvSpPr/>
            <p:nvPr/>
          </p:nvSpPr>
          <p:spPr>
            <a:xfrm>
              <a:off x="5203582" y="766046"/>
              <a:ext cx="2089636" cy="2089636"/>
            </a:xfrm>
            <a:custGeom>
              <a:avLst/>
              <a:gdLst>
                <a:gd name="connsiteX0" fmla="*/ 0 w 2089636"/>
                <a:gd name="connsiteY0" fmla="*/ 1044818 h 2089636"/>
                <a:gd name="connsiteX1" fmla="*/ 1044818 w 2089636"/>
                <a:gd name="connsiteY1" fmla="*/ 0 h 2089636"/>
                <a:gd name="connsiteX2" fmla="*/ 2089636 w 2089636"/>
                <a:gd name="connsiteY2" fmla="*/ 1044818 h 2089636"/>
                <a:gd name="connsiteX3" fmla="*/ 1044818 w 2089636"/>
                <a:gd name="connsiteY3" fmla="*/ 2089636 h 2089636"/>
                <a:gd name="connsiteX4" fmla="*/ 0 w 2089636"/>
                <a:gd name="connsiteY4" fmla="*/ 1044818 h 20896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9636" h="2089636">
                  <a:moveTo>
                    <a:pt x="0" y="1044818"/>
                  </a:moveTo>
                  <a:cubicBezTo>
                    <a:pt x="0" y="467781"/>
                    <a:pt x="467781" y="0"/>
                    <a:pt x="1044818" y="0"/>
                  </a:cubicBezTo>
                  <a:cubicBezTo>
                    <a:pt x="1621855" y="0"/>
                    <a:pt x="2089636" y="467781"/>
                    <a:pt x="2089636" y="1044818"/>
                  </a:cubicBezTo>
                  <a:cubicBezTo>
                    <a:pt x="2089636" y="1621855"/>
                    <a:pt x="1621855" y="2089636"/>
                    <a:pt x="1044818" y="2089636"/>
                  </a:cubicBezTo>
                  <a:cubicBezTo>
                    <a:pt x="467781" y="2089636"/>
                    <a:pt x="0" y="1621855"/>
                    <a:pt x="0" y="1044818"/>
                  </a:cubicBezTo>
                  <a:close/>
                </a:path>
              </a:pathLst>
            </a:custGeom>
            <a:solidFill>
              <a:srgbClr val="98D7CE"/>
            </a:solidFill>
          </p:spPr>
          <p:style>
            <a:lnRef idx="2">
              <a:schemeClr val="lt1">
                <a:hueOff val="0"/>
                <a:satOff val="0"/>
                <a:lumOff val="0"/>
                <a:alphaOff val="0"/>
              </a:schemeClr>
            </a:lnRef>
            <a:fillRef idx="1">
              <a:scrgbClr r="0" g="0" b="0"/>
            </a:fillRef>
            <a:effectRef idx="0">
              <a:schemeClr val="accent1">
                <a:alpha val="50000"/>
                <a:hueOff val="0"/>
                <a:satOff val="0"/>
                <a:lumOff val="0"/>
                <a:alphaOff val="0"/>
              </a:schemeClr>
            </a:effectRef>
            <a:fontRef idx="minor">
              <a:schemeClr val="tx1"/>
            </a:fontRef>
          </p:style>
          <p:txBody>
            <a:bodyPr spcFirstLastPara="0" vert="horz" wrap="square" lIns="306020" tIns="331420" rIns="306020" bIns="331420" numCol="1" spcCol="1270" anchor="ctr" anchorCtr="0">
              <a:noAutofit/>
            </a:bodyPr>
            <a:lstStyle/>
            <a:p>
              <a:pPr marL="0" lvl="0" indent="0" algn="ctr" defTabSz="889000">
                <a:lnSpc>
                  <a:spcPct val="90000"/>
                </a:lnSpc>
                <a:spcBef>
                  <a:spcPct val="0"/>
                </a:spcBef>
                <a:spcAft>
                  <a:spcPct val="35000"/>
                </a:spcAft>
                <a:buNone/>
              </a:pPr>
              <a:r>
                <a:rPr lang="en-GB" sz="2000" kern="1200" dirty="0">
                  <a:solidFill>
                    <a:srgbClr val="595959"/>
                  </a:solidFill>
                </a:rPr>
                <a:t>Data review</a:t>
              </a:r>
            </a:p>
          </p:txBody>
        </p:sp>
        <p:sp>
          <p:nvSpPr>
            <p:cNvPr id="10" name="Freeform: Shape 9">
              <a:extLst>
                <a:ext uri="{FF2B5EF4-FFF2-40B4-BE49-F238E27FC236}">
                  <a16:creationId xmlns:a16="http://schemas.microsoft.com/office/drawing/2014/main" id="{4D8CCB57-543E-40DA-ACBD-46EBA8FDCCA3}"/>
                </a:ext>
              </a:extLst>
            </p:cNvPr>
            <p:cNvSpPr/>
            <p:nvPr/>
          </p:nvSpPr>
          <p:spPr>
            <a:xfrm>
              <a:off x="6698909" y="4826230"/>
              <a:ext cx="2089636" cy="2089636"/>
            </a:xfrm>
            <a:custGeom>
              <a:avLst/>
              <a:gdLst>
                <a:gd name="connsiteX0" fmla="*/ 0 w 2089636"/>
                <a:gd name="connsiteY0" fmla="*/ 1044818 h 2089636"/>
                <a:gd name="connsiteX1" fmla="*/ 1044818 w 2089636"/>
                <a:gd name="connsiteY1" fmla="*/ 0 h 2089636"/>
                <a:gd name="connsiteX2" fmla="*/ 2089636 w 2089636"/>
                <a:gd name="connsiteY2" fmla="*/ 1044818 h 2089636"/>
                <a:gd name="connsiteX3" fmla="*/ 1044818 w 2089636"/>
                <a:gd name="connsiteY3" fmla="*/ 2089636 h 2089636"/>
                <a:gd name="connsiteX4" fmla="*/ 0 w 2089636"/>
                <a:gd name="connsiteY4" fmla="*/ 1044818 h 20896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9636" h="2089636">
                  <a:moveTo>
                    <a:pt x="0" y="1044818"/>
                  </a:moveTo>
                  <a:cubicBezTo>
                    <a:pt x="0" y="467781"/>
                    <a:pt x="467781" y="0"/>
                    <a:pt x="1044818" y="0"/>
                  </a:cubicBezTo>
                  <a:cubicBezTo>
                    <a:pt x="1621855" y="0"/>
                    <a:pt x="2089636" y="467781"/>
                    <a:pt x="2089636" y="1044818"/>
                  </a:cubicBezTo>
                  <a:cubicBezTo>
                    <a:pt x="2089636" y="1621855"/>
                    <a:pt x="1621855" y="2089636"/>
                    <a:pt x="1044818" y="2089636"/>
                  </a:cubicBezTo>
                  <a:cubicBezTo>
                    <a:pt x="467781" y="2089636"/>
                    <a:pt x="0" y="1621855"/>
                    <a:pt x="0" y="1044818"/>
                  </a:cubicBezTo>
                  <a:close/>
                </a:path>
              </a:pathLst>
            </a:custGeom>
            <a:solidFill>
              <a:srgbClr val="98D7CE"/>
            </a:solidFill>
          </p:spPr>
          <p:style>
            <a:lnRef idx="2">
              <a:schemeClr val="lt1">
                <a:hueOff val="0"/>
                <a:satOff val="0"/>
                <a:lumOff val="0"/>
                <a:alphaOff val="0"/>
              </a:schemeClr>
            </a:lnRef>
            <a:fillRef idx="1">
              <a:scrgbClr r="0" g="0" b="0"/>
            </a:fillRef>
            <a:effectRef idx="0">
              <a:schemeClr val="accent1">
                <a:alpha val="50000"/>
                <a:hueOff val="0"/>
                <a:satOff val="0"/>
                <a:lumOff val="0"/>
                <a:alphaOff val="0"/>
              </a:schemeClr>
            </a:effectRef>
            <a:fontRef idx="minor">
              <a:schemeClr val="tx1"/>
            </a:fontRef>
          </p:style>
          <p:txBody>
            <a:bodyPr spcFirstLastPara="0" vert="horz" wrap="square" lIns="306020" tIns="331420" rIns="306020" bIns="331420" numCol="1" spcCol="1270" anchor="ctr" anchorCtr="0">
              <a:noAutofit/>
            </a:bodyPr>
            <a:lstStyle/>
            <a:p>
              <a:pPr marL="0" lvl="0" indent="0" algn="ctr" defTabSz="889000">
                <a:lnSpc>
                  <a:spcPct val="90000"/>
                </a:lnSpc>
                <a:spcBef>
                  <a:spcPct val="0"/>
                </a:spcBef>
                <a:spcAft>
                  <a:spcPct val="35000"/>
                </a:spcAft>
                <a:buNone/>
              </a:pPr>
              <a:r>
                <a:rPr lang="en-GB" sz="2000" kern="1200" dirty="0">
                  <a:solidFill>
                    <a:srgbClr val="595959"/>
                  </a:solidFill>
                </a:rPr>
                <a:t>Data triangulation</a:t>
              </a:r>
            </a:p>
          </p:txBody>
        </p:sp>
        <p:sp>
          <p:nvSpPr>
            <p:cNvPr id="11" name="Freeform: Shape 10">
              <a:extLst>
                <a:ext uri="{FF2B5EF4-FFF2-40B4-BE49-F238E27FC236}">
                  <a16:creationId xmlns:a16="http://schemas.microsoft.com/office/drawing/2014/main" id="{9797205D-102F-4C6F-A7A7-F0AA25F7F83D}"/>
                </a:ext>
              </a:extLst>
            </p:cNvPr>
            <p:cNvSpPr/>
            <p:nvPr/>
          </p:nvSpPr>
          <p:spPr>
            <a:xfrm>
              <a:off x="3806700" y="4826230"/>
              <a:ext cx="2089636" cy="2089636"/>
            </a:xfrm>
            <a:custGeom>
              <a:avLst/>
              <a:gdLst>
                <a:gd name="connsiteX0" fmla="*/ 0 w 2089636"/>
                <a:gd name="connsiteY0" fmla="*/ 1044818 h 2089636"/>
                <a:gd name="connsiteX1" fmla="*/ 1044818 w 2089636"/>
                <a:gd name="connsiteY1" fmla="*/ 0 h 2089636"/>
                <a:gd name="connsiteX2" fmla="*/ 2089636 w 2089636"/>
                <a:gd name="connsiteY2" fmla="*/ 1044818 h 2089636"/>
                <a:gd name="connsiteX3" fmla="*/ 1044818 w 2089636"/>
                <a:gd name="connsiteY3" fmla="*/ 2089636 h 2089636"/>
                <a:gd name="connsiteX4" fmla="*/ 0 w 2089636"/>
                <a:gd name="connsiteY4" fmla="*/ 1044818 h 20896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9636" h="2089636">
                  <a:moveTo>
                    <a:pt x="0" y="1044818"/>
                  </a:moveTo>
                  <a:cubicBezTo>
                    <a:pt x="0" y="467781"/>
                    <a:pt x="467781" y="0"/>
                    <a:pt x="1044818" y="0"/>
                  </a:cubicBezTo>
                  <a:cubicBezTo>
                    <a:pt x="1621855" y="0"/>
                    <a:pt x="2089636" y="467781"/>
                    <a:pt x="2089636" y="1044818"/>
                  </a:cubicBezTo>
                  <a:cubicBezTo>
                    <a:pt x="2089636" y="1621855"/>
                    <a:pt x="1621855" y="2089636"/>
                    <a:pt x="1044818" y="2089636"/>
                  </a:cubicBezTo>
                  <a:cubicBezTo>
                    <a:pt x="467781" y="2089636"/>
                    <a:pt x="0" y="1621855"/>
                    <a:pt x="0" y="1044818"/>
                  </a:cubicBezTo>
                  <a:close/>
                </a:path>
              </a:pathLst>
            </a:custGeom>
            <a:solidFill>
              <a:srgbClr val="98D7CE"/>
            </a:solidFill>
          </p:spPr>
          <p:style>
            <a:lnRef idx="2">
              <a:schemeClr val="lt1">
                <a:hueOff val="0"/>
                <a:satOff val="0"/>
                <a:lumOff val="0"/>
                <a:alphaOff val="0"/>
              </a:schemeClr>
            </a:lnRef>
            <a:fillRef idx="1">
              <a:scrgbClr r="0" g="0" b="0"/>
            </a:fillRef>
            <a:effectRef idx="0">
              <a:schemeClr val="accent1">
                <a:alpha val="50000"/>
                <a:hueOff val="0"/>
                <a:satOff val="0"/>
                <a:lumOff val="0"/>
                <a:alphaOff val="0"/>
              </a:schemeClr>
            </a:effectRef>
            <a:fontRef idx="minor">
              <a:schemeClr val="tx1"/>
            </a:fontRef>
          </p:style>
          <p:txBody>
            <a:bodyPr spcFirstLastPara="0" vert="horz" wrap="square" lIns="306020" tIns="331420" rIns="306020" bIns="331420" numCol="1" spcCol="1270" anchor="ctr" anchorCtr="0">
              <a:noAutofit/>
            </a:bodyPr>
            <a:lstStyle/>
            <a:p>
              <a:pPr marL="0" lvl="0" indent="0" algn="ctr" defTabSz="889000">
                <a:lnSpc>
                  <a:spcPct val="90000"/>
                </a:lnSpc>
                <a:spcBef>
                  <a:spcPct val="0"/>
                </a:spcBef>
                <a:spcAft>
                  <a:spcPct val="35000"/>
                </a:spcAft>
                <a:buNone/>
              </a:pPr>
              <a:r>
                <a:rPr lang="en-GB" sz="2000" kern="1200" dirty="0">
                  <a:solidFill>
                    <a:srgbClr val="595959"/>
                  </a:solidFill>
                </a:rPr>
                <a:t>Consultation with experts</a:t>
              </a:r>
            </a:p>
          </p:txBody>
        </p:sp>
        <p:sp>
          <p:nvSpPr>
            <p:cNvPr id="12" name="Freeform: Shape 11">
              <a:extLst>
                <a:ext uri="{FF2B5EF4-FFF2-40B4-BE49-F238E27FC236}">
                  <a16:creationId xmlns:a16="http://schemas.microsoft.com/office/drawing/2014/main" id="{EE25704C-AB6C-4775-8809-C6993B17FD17}"/>
                </a:ext>
              </a:extLst>
            </p:cNvPr>
            <p:cNvSpPr/>
            <p:nvPr/>
          </p:nvSpPr>
          <p:spPr>
            <a:xfrm>
              <a:off x="7502182" y="2327600"/>
              <a:ext cx="2089636" cy="2089636"/>
            </a:xfrm>
            <a:custGeom>
              <a:avLst/>
              <a:gdLst>
                <a:gd name="connsiteX0" fmla="*/ 0 w 2089636"/>
                <a:gd name="connsiteY0" fmla="*/ 1044818 h 2089636"/>
                <a:gd name="connsiteX1" fmla="*/ 1044818 w 2089636"/>
                <a:gd name="connsiteY1" fmla="*/ 0 h 2089636"/>
                <a:gd name="connsiteX2" fmla="*/ 2089636 w 2089636"/>
                <a:gd name="connsiteY2" fmla="*/ 1044818 h 2089636"/>
                <a:gd name="connsiteX3" fmla="*/ 1044818 w 2089636"/>
                <a:gd name="connsiteY3" fmla="*/ 2089636 h 2089636"/>
                <a:gd name="connsiteX4" fmla="*/ 0 w 2089636"/>
                <a:gd name="connsiteY4" fmla="*/ 1044818 h 20896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9636" h="2089636">
                  <a:moveTo>
                    <a:pt x="0" y="1044818"/>
                  </a:moveTo>
                  <a:cubicBezTo>
                    <a:pt x="0" y="467781"/>
                    <a:pt x="467781" y="0"/>
                    <a:pt x="1044818" y="0"/>
                  </a:cubicBezTo>
                  <a:cubicBezTo>
                    <a:pt x="1621855" y="0"/>
                    <a:pt x="2089636" y="467781"/>
                    <a:pt x="2089636" y="1044818"/>
                  </a:cubicBezTo>
                  <a:cubicBezTo>
                    <a:pt x="2089636" y="1621855"/>
                    <a:pt x="1621855" y="2089636"/>
                    <a:pt x="1044818" y="2089636"/>
                  </a:cubicBezTo>
                  <a:cubicBezTo>
                    <a:pt x="467781" y="2089636"/>
                    <a:pt x="0" y="1621855"/>
                    <a:pt x="0" y="1044818"/>
                  </a:cubicBezTo>
                  <a:close/>
                </a:path>
              </a:pathLst>
            </a:custGeom>
            <a:solidFill>
              <a:srgbClr val="98D7CE"/>
            </a:solidFill>
          </p:spPr>
          <p:style>
            <a:lnRef idx="2">
              <a:schemeClr val="lt1">
                <a:hueOff val="0"/>
                <a:satOff val="0"/>
                <a:lumOff val="0"/>
                <a:alphaOff val="0"/>
              </a:schemeClr>
            </a:lnRef>
            <a:fillRef idx="1">
              <a:scrgbClr r="0" g="0" b="0"/>
            </a:fillRef>
            <a:effectRef idx="0">
              <a:schemeClr val="accent1">
                <a:alpha val="50000"/>
                <a:hueOff val="0"/>
                <a:satOff val="0"/>
                <a:lumOff val="0"/>
                <a:alphaOff val="0"/>
              </a:schemeClr>
            </a:effectRef>
            <a:fontRef idx="minor">
              <a:schemeClr val="tx1"/>
            </a:fontRef>
          </p:style>
          <p:txBody>
            <a:bodyPr spcFirstLastPara="0" vert="horz" wrap="square" lIns="306020" tIns="331420" rIns="306020" bIns="331420" numCol="1" spcCol="1270" anchor="ctr" anchorCtr="0">
              <a:noAutofit/>
            </a:bodyPr>
            <a:lstStyle/>
            <a:p>
              <a:pPr marL="0" lvl="0" indent="0" algn="ctr" defTabSz="889000">
                <a:lnSpc>
                  <a:spcPct val="90000"/>
                </a:lnSpc>
                <a:spcBef>
                  <a:spcPct val="0"/>
                </a:spcBef>
                <a:spcAft>
                  <a:spcPct val="35000"/>
                </a:spcAft>
                <a:buNone/>
              </a:pPr>
              <a:r>
                <a:rPr lang="en-GB" sz="2000" kern="1200" dirty="0">
                  <a:solidFill>
                    <a:srgbClr val="595959"/>
                  </a:solidFill>
                </a:rPr>
                <a:t>Use of contextual information</a:t>
              </a:r>
            </a:p>
          </p:txBody>
        </p:sp>
        <p:sp>
          <p:nvSpPr>
            <p:cNvPr id="13" name="Freeform: Shape 12">
              <a:extLst>
                <a:ext uri="{FF2B5EF4-FFF2-40B4-BE49-F238E27FC236}">
                  <a16:creationId xmlns:a16="http://schemas.microsoft.com/office/drawing/2014/main" id="{55C83C37-1C9D-4BA3-8BA5-262C3964295E}"/>
                </a:ext>
              </a:extLst>
            </p:cNvPr>
            <p:cNvSpPr/>
            <p:nvPr/>
          </p:nvSpPr>
          <p:spPr>
            <a:xfrm>
              <a:off x="3066630" y="2327600"/>
              <a:ext cx="2089636" cy="2089636"/>
            </a:xfrm>
            <a:custGeom>
              <a:avLst/>
              <a:gdLst>
                <a:gd name="connsiteX0" fmla="*/ 0 w 2089636"/>
                <a:gd name="connsiteY0" fmla="*/ 1044818 h 2089636"/>
                <a:gd name="connsiteX1" fmla="*/ 1044818 w 2089636"/>
                <a:gd name="connsiteY1" fmla="*/ 0 h 2089636"/>
                <a:gd name="connsiteX2" fmla="*/ 2089636 w 2089636"/>
                <a:gd name="connsiteY2" fmla="*/ 1044818 h 2089636"/>
                <a:gd name="connsiteX3" fmla="*/ 1044818 w 2089636"/>
                <a:gd name="connsiteY3" fmla="*/ 2089636 h 2089636"/>
                <a:gd name="connsiteX4" fmla="*/ 0 w 2089636"/>
                <a:gd name="connsiteY4" fmla="*/ 1044818 h 20896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9636" h="2089636">
                  <a:moveTo>
                    <a:pt x="0" y="1044818"/>
                  </a:moveTo>
                  <a:cubicBezTo>
                    <a:pt x="0" y="467781"/>
                    <a:pt x="467781" y="0"/>
                    <a:pt x="1044818" y="0"/>
                  </a:cubicBezTo>
                  <a:cubicBezTo>
                    <a:pt x="1621855" y="0"/>
                    <a:pt x="2089636" y="467781"/>
                    <a:pt x="2089636" y="1044818"/>
                  </a:cubicBezTo>
                  <a:cubicBezTo>
                    <a:pt x="2089636" y="1621855"/>
                    <a:pt x="1621855" y="2089636"/>
                    <a:pt x="1044818" y="2089636"/>
                  </a:cubicBezTo>
                  <a:cubicBezTo>
                    <a:pt x="467781" y="2089636"/>
                    <a:pt x="0" y="1621855"/>
                    <a:pt x="0" y="1044818"/>
                  </a:cubicBezTo>
                  <a:close/>
                </a:path>
              </a:pathLst>
            </a:custGeom>
            <a:solidFill>
              <a:srgbClr val="98D7CE"/>
            </a:solidFill>
          </p:spPr>
          <p:style>
            <a:lnRef idx="2">
              <a:schemeClr val="lt1">
                <a:hueOff val="0"/>
                <a:satOff val="0"/>
                <a:lumOff val="0"/>
                <a:alphaOff val="0"/>
              </a:schemeClr>
            </a:lnRef>
            <a:fillRef idx="1">
              <a:scrgbClr r="0" g="0" b="0"/>
            </a:fillRef>
            <a:effectRef idx="0">
              <a:schemeClr val="accent1">
                <a:alpha val="50000"/>
                <a:hueOff val="0"/>
                <a:satOff val="0"/>
                <a:lumOff val="0"/>
                <a:alphaOff val="0"/>
              </a:schemeClr>
            </a:effectRef>
            <a:fontRef idx="minor">
              <a:schemeClr val="tx1"/>
            </a:fontRef>
          </p:style>
          <p:txBody>
            <a:bodyPr spcFirstLastPara="0" vert="horz" wrap="square" lIns="306020" tIns="331420" rIns="306020" bIns="331420" numCol="1" spcCol="1270" anchor="ctr" anchorCtr="0">
              <a:noAutofit/>
            </a:bodyPr>
            <a:lstStyle/>
            <a:p>
              <a:pPr marL="0" lvl="0" indent="0" algn="ctr" defTabSz="889000">
                <a:lnSpc>
                  <a:spcPct val="90000"/>
                </a:lnSpc>
                <a:spcBef>
                  <a:spcPct val="0"/>
                </a:spcBef>
                <a:spcAft>
                  <a:spcPct val="35000"/>
                </a:spcAft>
                <a:buNone/>
              </a:pPr>
              <a:r>
                <a:rPr lang="en-GB" sz="2000" kern="1200" dirty="0">
                  <a:solidFill>
                    <a:srgbClr val="595959"/>
                  </a:solidFill>
                </a:rPr>
                <a:t>Further data analysis</a:t>
              </a:r>
            </a:p>
          </p:txBody>
        </p:sp>
      </p:grpSp>
      <p:sp>
        <p:nvSpPr>
          <p:cNvPr id="21" name="Arrow: Right 20">
            <a:extLst>
              <a:ext uri="{FF2B5EF4-FFF2-40B4-BE49-F238E27FC236}">
                <a16:creationId xmlns:a16="http://schemas.microsoft.com/office/drawing/2014/main" id="{053B426F-2F7E-4F21-95E6-31F130F8A36D}"/>
              </a:ext>
            </a:extLst>
          </p:cNvPr>
          <p:cNvSpPr/>
          <p:nvPr/>
        </p:nvSpPr>
        <p:spPr>
          <a:xfrm>
            <a:off x="6830445" y="2690717"/>
            <a:ext cx="2015123" cy="1776258"/>
          </a:xfrm>
          <a:prstGeom prst="rightArrow">
            <a:avLst>
              <a:gd name="adj1" fmla="val 70498"/>
              <a:gd name="adj2" fmla="val 28072"/>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288000" rtlCol="0" anchor="ctr"/>
          <a:lstStyle/>
          <a:p>
            <a:pPr>
              <a:spcAft>
                <a:spcPts val="600"/>
              </a:spcAft>
            </a:pPr>
            <a:endParaRPr lang="en-US" dirty="0"/>
          </a:p>
          <a:p>
            <a:pPr>
              <a:spcAft>
                <a:spcPts val="600"/>
              </a:spcAft>
            </a:pPr>
            <a:r>
              <a:rPr lang="en-US" dirty="0"/>
              <a:t>Main HHFA findings, with  explanations</a:t>
            </a:r>
          </a:p>
          <a:p>
            <a:pPr>
              <a:spcAft>
                <a:spcPts val="600"/>
              </a:spcAft>
            </a:pPr>
            <a:r>
              <a:rPr lang="en-US" dirty="0"/>
              <a:t> </a:t>
            </a:r>
            <a:endParaRPr lang="en-GB" dirty="0"/>
          </a:p>
        </p:txBody>
      </p:sp>
      <p:sp>
        <p:nvSpPr>
          <p:cNvPr id="25" name="grid1">
            <a:extLst>
              <a:ext uri="{FF2B5EF4-FFF2-40B4-BE49-F238E27FC236}">
                <a16:creationId xmlns:a16="http://schemas.microsoft.com/office/drawing/2014/main" id="{5BDD6CB3-0C19-4AFC-B9BD-B76E047F84CA}"/>
              </a:ext>
            </a:extLst>
          </p:cNvPr>
          <p:cNvSpPr txBox="1"/>
          <p:nvPr/>
        </p:nvSpPr>
        <p:spPr>
          <a:xfrm>
            <a:off x="9118364" y="1272689"/>
            <a:ext cx="2794474" cy="1711662"/>
          </a:xfrm>
          <a:prstGeom prst="rect">
            <a:avLst/>
          </a:prstGeom>
          <a:solidFill>
            <a:srgbClr val="CBEBE6"/>
          </a:solidFill>
        </p:spPr>
        <p:txBody>
          <a:bodyPr vert="horz" wrap="square" lIns="91440" tIns="360000" rIns="91440" bIns="45720" rtlCol="0" anchor="ctr">
            <a:noAutofit/>
          </a:bodyPr>
          <a:lstStyle>
            <a:lvl1pPr algn="r">
              <a:lnSpc>
                <a:spcPct val="90000"/>
              </a:lnSpc>
              <a:spcBef>
                <a:spcPct val="0"/>
              </a:spcBef>
              <a:buNone/>
              <a:defRPr sz="4400">
                <a:solidFill>
                  <a:schemeClr val="bg1"/>
                </a:solidFill>
                <a:latin typeface="+mj-lt"/>
                <a:ea typeface="+mj-ea"/>
                <a:cs typeface="+mj-cs"/>
              </a:defRPr>
            </a:lvl1pPr>
          </a:lstStyle>
          <a:p>
            <a:pPr algn="ctr"/>
            <a:endParaRPr lang="en-GB" sz="2400" dirty="0">
              <a:solidFill>
                <a:schemeClr val="tx1">
                  <a:lumMod val="65000"/>
                  <a:lumOff val="35000"/>
                </a:schemeClr>
              </a:solidFill>
            </a:endParaRPr>
          </a:p>
        </p:txBody>
      </p:sp>
      <p:sp>
        <p:nvSpPr>
          <p:cNvPr id="27" name="Rectangle 26">
            <a:extLst>
              <a:ext uri="{FF2B5EF4-FFF2-40B4-BE49-F238E27FC236}">
                <a16:creationId xmlns:a16="http://schemas.microsoft.com/office/drawing/2014/main" id="{686483A2-FB7B-496C-ABA6-4BA1DBAC9DEA}"/>
              </a:ext>
            </a:extLst>
          </p:cNvPr>
          <p:cNvSpPr/>
          <p:nvPr/>
        </p:nvSpPr>
        <p:spPr>
          <a:xfrm>
            <a:off x="9118364" y="3563746"/>
            <a:ext cx="2794472" cy="5359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595959"/>
                </a:solidFill>
              </a:rPr>
              <a:t>Communication</a:t>
            </a:r>
            <a:endParaRPr lang="en-GB" sz="2000" dirty="0">
              <a:solidFill>
                <a:srgbClr val="595959"/>
              </a:solidFill>
            </a:endParaRPr>
          </a:p>
        </p:txBody>
      </p:sp>
      <p:cxnSp>
        <p:nvCxnSpPr>
          <p:cNvPr id="29" name="Straight Arrow Connector 28">
            <a:extLst>
              <a:ext uri="{FF2B5EF4-FFF2-40B4-BE49-F238E27FC236}">
                <a16:creationId xmlns:a16="http://schemas.microsoft.com/office/drawing/2014/main" id="{D2F4BF55-6E74-4946-BEB0-625E0753A923}"/>
              </a:ext>
            </a:extLst>
          </p:cNvPr>
          <p:cNvCxnSpPr>
            <a:cxnSpLocks/>
          </p:cNvCxnSpPr>
          <p:nvPr/>
        </p:nvCxnSpPr>
        <p:spPr>
          <a:xfrm>
            <a:off x="10495549" y="2978288"/>
            <a:ext cx="1" cy="558589"/>
          </a:xfrm>
          <a:prstGeom prst="straightConnector1">
            <a:avLst/>
          </a:prstGeom>
          <a:ln w="38100">
            <a:solidFill>
              <a:srgbClr val="31B09C"/>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03F73156-1158-4C98-8015-45881D09AA3C}"/>
              </a:ext>
            </a:extLst>
          </p:cNvPr>
          <p:cNvCxnSpPr>
            <a:cxnSpLocks/>
          </p:cNvCxnSpPr>
          <p:nvPr/>
        </p:nvCxnSpPr>
        <p:spPr>
          <a:xfrm>
            <a:off x="10509150" y="4099723"/>
            <a:ext cx="4" cy="494675"/>
          </a:xfrm>
          <a:prstGeom prst="straightConnector1">
            <a:avLst/>
          </a:prstGeom>
          <a:ln w="38100">
            <a:solidFill>
              <a:srgbClr val="31B09C"/>
            </a:solidFill>
            <a:tailEnd type="triangle"/>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8ADFD121-75CB-4556-86D6-E5DCC9F80886}"/>
              </a:ext>
            </a:extLst>
          </p:cNvPr>
          <p:cNvSpPr/>
          <p:nvPr/>
        </p:nvSpPr>
        <p:spPr>
          <a:xfrm>
            <a:off x="9186989" y="1359671"/>
            <a:ext cx="2619357" cy="4670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595959"/>
                </a:solidFill>
              </a:rPr>
              <a:t>Conclusions</a:t>
            </a:r>
            <a:endParaRPr lang="en-GB" sz="2000" dirty="0">
              <a:solidFill>
                <a:srgbClr val="595959"/>
              </a:solidFill>
            </a:endParaRPr>
          </a:p>
        </p:txBody>
      </p:sp>
      <p:sp>
        <p:nvSpPr>
          <p:cNvPr id="32" name="Rectangle 31">
            <a:extLst>
              <a:ext uri="{FF2B5EF4-FFF2-40B4-BE49-F238E27FC236}">
                <a16:creationId xmlns:a16="http://schemas.microsoft.com/office/drawing/2014/main" id="{77F09B8F-15CC-4433-B5DC-68A0CF73B63D}"/>
              </a:ext>
            </a:extLst>
          </p:cNvPr>
          <p:cNvSpPr/>
          <p:nvPr/>
        </p:nvSpPr>
        <p:spPr>
          <a:xfrm>
            <a:off x="9199476" y="1884580"/>
            <a:ext cx="2619357" cy="4670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595959"/>
                </a:solidFill>
              </a:rPr>
              <a:t>Priorities</a:t>
            </a:r>
            <a:endParaRPr lang="en-GB" sz="2000" dirty="0">
              <a:solidFill>
                <a:srgbClr val="595959"/>
              </a:solidFill>
            </a:endParaRPr>
          </a:p>
        </p:txBody>
      </p:sp>
      <p:sp>
        <p:nvSpPr>
          <p:cNvPr id="33" name="Rectangle 32">
            <a:extLst>
              <a:ext uri="{FF2B5EF4-FFF2-40B4-BE49-F238E27FC236}">
                <a16:creationId xmlns:a16="http://schemas.microsoft.com/office/drawing/2014/main" id="{38E16E77-34DF-4003-A7AE-E6D8F85813C1}"/>
              </a:ext>
            </a:extLst>
          </p:cNvPr>
          <p:cNvSpPr/>
          <p:nvPr/>
        </p:nvSpPr>
        <p:spPr>
          <a:xfrm>
            <a:off x="9185872" y="2407274"/>
            <a:ext cx="2619357" cy="4670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595959"/>
                </a:solidFill>
              </a:rPr>
              <a:t>Recommendations</a:t>
            </a:r>
            <a:endParaRPr lang="en-GB" sz="2000" dirty="0">
              <a:solidFill>
                <a:srgbClr val="595959"/>
              </a:solidFill>
            </a:endParaRPr>
          </a:p>
        </p:txBody>
      </p:sp>
      <p:sp>
        <p:nvSpPr>
          <p:cNvPr id="34" name="Rectangle 33">
            <a:extLst>
              <a:ext uri="{FF2B5EF4-FFF2-40B4-BE49-F238E27FC236}">
                <a16:creationId xmlns:a16="http://schemas.microsoft.com/office/drawing/2014/main" id="{2818C6CD-6015-461C-9CBE-D9B706B391E1}"/>
              </a:ext>
            </a:extLst>
          </p:cNvPr>
          <p:cNvSpPr/>
          <p:nvPr/>
        </p:nvSpPr>
        <p:spPr>
          <a:xfrm>
            <a:off x="9098319" y="4590711"/>
            <a:ext cx="2794472" cy="5359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595959"/>
                </a:solidFill>
              </a:rPr>
              <a:t>Data use</a:t>
            </a:r>
            <a:endParaRPr lang="en-GB" sz="2000" dirty="0">
              <a:solidFill>
                <a:srgbClr val="595959"/>
              </a:solidFill>
            </a:endParaRPr>
          </a:p>
        </p:txBody>
      </p:sp>
      <p:cxnSp>
        <p:nvCxnSpPr>
          <p:cNvPr id="35" name="Straight Arrow Connector 34">
            <a:extLst>
              <a:ext uri="{FF2B5EF4-FFF2-40B4-BE49-F238E27FC236}">
                <a16:creationId xmlns:a16="http://schemas.microsoft.com/office/drawing/2014/main" id="{697D85D3-9CC7-4D84-A6D2-0638681CB7B8}"/>
              </a:ext>
            </a:extLst>
          </p:cNvPr>
          <p:cNvCxnSpPr>
            <a:cxnSpLocks/>
          </p:cNvCxnSpPr>
          <p:nvPr/>
        </p:nvCxnSpPr>
        <p:spPr>
          <a:xfrm>
            <a:off x="10495551" y="5149300"/>
            <a:ext cx="4" cy="494675"/>
          </a:xfrm>
          <a:prstGeom prst="straightConnector1">
            <a:avLst/>
          </a:prstGeom>
          <a:ln w="38100">
            <a:solidFill>
              <a:srgbClr val="31B09C"/>
            </a:solidFill>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23002280-BCBD-4E8B-9F9E-1BFF0810178B}"/>
              </a:ext>
            </a:extLst>
          </p:cNvPr>
          <p:cNvSpPr/>
          <p:nvPr/>
        </p:nvSpPr>
        <p:spPr>
          <a:xfrm>
            <a:off x="9030807" y="5706083"/>
            <a:ext cx="2794472" cy="5359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595959"/>
                </a:solidFill>
              </a:rPr>
              <a:t>Improve health services</a:t>
            </a:r>
            <a:endParaRPr lang="en-GB" sz="2000" dirty="0">
              <a:solidFill>
                <a:srgbClr val="595959"/>
              </a:solidFill>
            </a:endParaRPr>
          </a:p>
        </p:txBody>
      </p:sp>
    </p:spTree>
    <p:extLst>
      <p:ext uri="{BB962C8B-B14F-4D97-AF65-F5344CB8AC3E}">
        <p14:creationId xmlns:p14="http://schemas.microsoft.com/office/powerpoint/2010/main" val="3353940972"/>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left)">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wipe(up)">
                                      <p:cBhvr>
                                        <p:cTn id="12" dur="500"/>
                                        <p:tgtEl>
                                          <p:spTgt spid="25"/>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31"/>
                                        </p:tgtEl>
                                        <p:attrNameLst>
                                          <p:attrName>style.visibility</p:attrName>
                                        </p:attrNameLst>
                                      </p:cBhvr>
                                      <p:to>
                                        <p:strVal val="visible"/>
                                      </p:to>
                                    </p:set>
                                    <p:animEffect transition="in" filter="fade">
                                      <p:cBhvr>
                                        <p:cTn id="16" dur="500"/>
                                        <p:tgtEl>
                                          <p:spTgt spid="31"/>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2"/>
                                        </p:tgtEl>
                                        <p:attrNameLst>
                                          <p:attrName>style.visibility</p:attrName>
                                        </p:attrNameLst>
                                      </p:cBhvr>
                                      <p:to>
                                        <p:strVal val="visible"/>
                                      </p:to>
                                    </p:set>
                                    <p:animEffect transition="in" filter="fade">
                                      <p:cBhvr>
                                        <p:cTn id="21" dur="500"/>
                                        <p:tgtEl>
                                          <p:spTgt spid="32"/>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3"/>
                                        </p:tgtEl>
                                        <p:attrNameLst>
                                          <p:attrName>style.visibility</p:attrName>
                                        </p:attrNameLst>
                                      </p:cBhvr>
                                      <p:to>
                                        <p:strVal val="visible"/>
                                      </p:to>
                                    </p:set>
                                    <p:animEffect transition="in" filter="fade">
                                      <p:cBhvr>
                                        <p:cTn id="26" dur="500"/>
                                        <p:tgtEl>
                                          <p:spTgt spid="33"/>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1" fill="hold" nodeType="clickEffect">
                                  <p:stCondLst>
                                    <p:cond delay="0"/>
                                  </p:stCondLst>
                                  <p:childTnLst>
                                    <p:set>
                                      <p:cBhvr>
                                        <p:cTn id="30" dur="1" fill="hold">
                                          <p:stCondLst>
                                            <p:cond delay="0"/>
                                          </p:stCondLst>
                                        </p:cTn>
                                        <p:tgtEl>
                                          <p:spTgt spid="29"/>
                                        </p:tgtEl>
                                        <p:attrNameLst>
                                          <p:attrName>style.visibility</p:attrName>
                                        </p:attrNameLst>
                                      </p:cBhvr>
                                      <p:to>
                                        <p:strVal val="visible"/>
                                      </p:to>
                                    </p:set>
                                    <p:animEffect transition="in" filter="wipe(up)">
                                      <p:cBhvr>
                                        <p:cTn id="31" dur="500"/>
                                        <p:tgtEl>
                                          <p:spTgt spid="29"/>
                                        </p:tgtEl>
                                      </p:cBhvr>
                                    </p:animEffect>
                                  </p:childTnLst>
                                </p:cTn>
                              </p:par>
                            </p:childTnLst>
                          </p:cTn>
                        </p:par>
                        <p:par>
                          <p:cTn id="32" fill="hold">
                            <p:stCondLst>
                              <p:cond delay="500"/>
                            </p:stCondLst>
                            <p:childTnLst>
                              <p:par>
                                <p:cTn id="33" presetID="10" presetClass="entr" presetSubtype="0" fill="hold" grpId="0" nodeType="afterEffect">
                                  <p:stCondLst>
                                    <p:cond delay="0"/>
                                  </p:stCondLst>
                                  <p:childTnLst>
                                    <p:set>
                                      <p:cBhvr>
                                        <p:cTn id="34" dur="1" fill="hold">
                                          <p:stCondLst>
                                            <p:cond delay="0"/>
                                          </p:stCondLst>
                                        </p:cTn>
                                        <p:tgtEl>
                                          <p:spTgt spid="27"/>
                                        </p:tgtEl>
                                        <p:attrNameLst>
                                          <p:attrName>style.visibility</p:attrName>
                                        </p:attrNameLst>
                                      </p:cBhvr>
                                      <p:to>
                                        <p:strVal val="visible"/>
                                      </p:to>
                                    </p:set>
                                    <p:animEffect transition="in" filter="fade">
                                      <p:cBhvr>
                                        <p:cTn id="35" dur="500"/>
                                        <p:tgtEl>
                                          <p:spTgt spid="27"/>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1" fill="hold" nodeType="clickEffect">
                                  <p:stCondLst>
                                    <p:cond delay="0"/>
                                  </p:stCondLst>
                                  <p:childTnLst>
                                    <p:set>
                                      <p:cBhvr>
                                        <p:cTn id="39" dur="1" fill="hold">
                                          <p:stCondLst>
                                            <p:cond delay="0"/>
                                          </p:stCondLst>
                                        </p:cTn>
                                        <p:tgtEl>
                                          <p:spTgt spid="30"/>
                                        </p:tgtEl>
                                        <p:attrNameLst>
                                          <p:attrName>style.visibility</p:attrName>
                                        </p:attrNameLst>
                                      </p:cBhvr>
                                      <p:to>
                                        <p:strVal val="visible"/>
                                      </p:to>
                                    </p:set>
                                    <p:animEffect transition="in" filter="wipe(up)">
                                      <p:cBhvr>
                                        <p:cTn id="40" dur="500"/>
                                        <p:tgtEl>
                                          <p:spTgt spid="30"/>
                                        </p:tgtEl>
                                      </p:cBhvr>
                                    </p:animEffect>
                                  </p:childTnLst>
                                </p:cTn>
                              </p:par>
                            </p:childTnLst>
                          </p:cTn>
                        </p:par>
                        <p:par>
                          <p:cTn id="41" fill="hold">
                            <p:stCondLst>
                              <p:cond delay="500"/>
                            </p:stCondLst>
                            <p:childTnLst>
                              <p:par>
                                <p:cTn id="42" presetID="10" presetClass="entr" presetSubtype="0" fill="hold" grpId="0" nodeType="afterEffect">
                                  <p:stCondLst>
                                    <p:cond delay="0"/>
                                  </p:stCondLst>
                                  <p:childTnLst>
                                    <p:set>
                                      <p:cBhvr>
                                        <p:cTn id="43" dur="1" fill="hold">
                                          <p:stCondLst>
                                            <p:cond delay="0"/>
                                          </p:stCondLst>
                                        </p:cTn>
                                        <p:tgtEl>
                                          <p:spTgt spid="34"/>
                                        </p:tgtEl>
                                        <p:attrNameLst>
                                          <p:attrName>style.visibility</p:attrName>
                                        </p:attrNameLst>
                                      </p:cBhvr>
                                      <p:to>
                                        <p:strVal val="visible"/>
                                      </p:to>
                                    </p:set>
                                    <p:animEffect transition="in" filter="fade">
                                      <p:cBhvr>
                                        <p:cTn id="44" dur="500"/>
                                        <p:tgtEl>
                                          <p:spTgt spid="34"/>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1" fill="hold" nodeType="clickEffect">
                                  <p:stCondLst>
                                    <p:cond delay="0"/>
                                  </p:stCondLst>
                                  <p:childTnLst>
                                    <p:set>
                                      <p:cBhvr>
                                        <p:cTn id="48" dur="1" fill="hold">
                                          <p:stCondLst>
                                            <p:cond delay="0"/>
                                          </p:stCondLst>
                                        </p:cTn>
                                        <p:tgtEl>
                                          <p:spTgt spid="35"/>
                                        </p:tgtEl>
                                        <p:attrNameLst>
                                          <p:attrName>style.visibility</p:attrName>
                                        </p:attrNameLst>
                                      </p:cBhvr>
                                      <p:to>
                                        <p:strVal val="visible"/>
                                      </p:to>
                                    </p:set>
                                    <p:animEffect transition="in" filter="wipe(up)">
                                      <p:cBhvr>
                                        <p:cTn id="49" dur="500"/>
                                        <p:tgtEl>
                                          <p:spTgt spid="35"/>
                                        </p:tgtEl>
                                      </p:cBhvr>
                                    </p:animEffect>
                                  </p:childTnLst>
                                </p:cTn>
                              </p:par>
                            </p:childTnLst>
                          </p:cTn>
                        </p:par>
                        <p:par>
                          <p:cTn id="50" fill="hold">
                            <p:stCondLst>
                              <p:cond delay="500"/>
                            </p:stCondLst>
                            <p:childTnLst>
                              <p:par>
                                <p:cTn id="51" presetID="10" presetClass="entr" presetSubtype="0" fill="hold" grpId="0" nodeType="afterEffect">
                                  <p:stCondLst>
                                    <p:cond delay="0"/>
                                  </p:stCondLst>
                                  <p:childTnLst>
                                    <p:set>
                                      <p:cBhvr>
                                        <p:cTn id="52" dur="1" fill="hold">
                                          <p:stCondLst>
                                            <p:cond delay="0"/>
                                          </p:stCondLst>
                                        </p:cTn>
                                        <p:tgtEl>
                                          <p:spTgt spid="36"/>
                                        </p:tgtEl>
                                        <p:attrNameLst>
                                          <p:attrName>style.visibility</p:attrName>
                                        </p:attrNameLst>
                                      </p:cBhvr>
                                      <p:to>
                                        <p:strVal val="visible"/>
                                      </p:to>
                                    </p:set>
                                    <p:animEffect transition="in" filter="fade">
                                      <p:cBhvr>
                                        <p:cTn id="53"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5" grpId="0" animBg="1"/>
      <p:bldP spid="27" grpId="0"/>
      <p:bldP spid="31" grpId="0"/>
      <p:bldP spid="32" grpId="0"/>
      <p:bldP spid="33" grpId="0"/>
      <p:bldP spid="34" grpId="0"/>
      <p:bldP spid="3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header">
            <a:extLst>
              <a:ext uri="{FF2B5EF4-FFF2-40B4-BE49-F238E27FC236}">
                <a16:creationId xmlns:a16="http://schemas.microsoft.com/office/drawing/2014/main" id="{2DDE5140-67D7-4076-ACC0-3E1146125C99}"/>
              </a:ext>
            </a:extLst>
          </p:cNvPr>
          <p:cNvGrpSpPr/>
          <p:nvPr/>
        </p:nvGrpSpPr>
        <p:grpSpPr>
          <a:xfrm>
            <a:off x="-1235" y="-815"/>
            <a:ext cx="10754959" cy="611122"/>
            <a:chOff x="-1235" y="-815"/>
            <a:chExt cx="10754959" cy="611122"/>
          </a:xfrm>
        </p:grpSpPr>
        <p:sp>
          <p:nvSpPr>
            <p:cNvPr id="5" name="TextBox 4">
              <a:extLst>
                <a:ext uri="{FF2B5EF4-FFF2-40B4-BE49-F238E27FC236}">
                  <a16:creationId xmlns:a16="http://schemas.microsoft.com/office/drawing/2014/main" id="{C0306A17-111C-4AAC-88A5-1A4251EC4AA4}"/>
                </a:ext>
              </a:extLst>
            </p:cNvPr>
            <p:cNvSpPr txBox="1"/>
            <p:nvPr/>
          </p:nvSpPr>
          <p:spPr>
            <a:xfrm>
              <a:off x="734149" y="21482"/>
              <a:ext cx="10019575" cy="584775"/>
            </a:xfrm>
            <a:prstGeom prst="rect">
              <a:avLst/>
            </a:prstGeom>
            <a:noFill/>
          </p:spPr>
          <p:txBody>
            <a:bodyPr wrap="square">
              <a:spAutoFit/>
            </a:bodyPr>
            <a:lstStyle/>
            <a:p>
              <a:r>
                <a:rPr lang="en-US" sz="3200" dirty="0">
                  <a:solidFill>
                    <a:srgbClr val="595959"/>
                  </a:solidFill>
                </a:rPr>
                <a:t>D</a:t>
              </a:r>
              <a:r>
                <a:rPr lang="en-GB" sz="3200" dirty="0" err="1">
                  <a:solidFill>
                    <a:srgbClr val="595959"/>
                  </a:solidFill>
                </a:rPr>
                <a:t>ata</a:t>
              </a:r>
              <a:r>
                <a:rPr lang="en-GB" sz="3200" dirty="0">
                  <a:solidFill>
                    <a:srgbClr val="595959"/>
                  </a:solidFill>
                </a:rPr>
                <a:t> interpretation </a:t>
              </a:r>
            </a:p>
          </p:txBody>
        </p:sp>
        <p:pic>
          <p:nvPicPr>
            <p:cNvPr id="6" name="Picture 5">
              <a:extLst>
                <a:ext uri="{FF2B5EF4-FFF2-40B4-BE49-F238E27FC236}">
                  <a16:creationId xmlns:a16="http://schemas.microsoft.com/office/drawing/2014/main" id="{AD9A260C-28FC-4F8A-AFF7-E064CD67FEF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rot="5400000">
              <a:off x="-1522" y="-528"/>
              <a:ext cx="611122" cy="610548"/>
            </a:xfrm>
            <a:prstGeom prst="rect">
              <a:avLst/>
            </a:prstGeom>
          </p:spPr>
        </p:pic>
      </p:grpSp>
      <p:sp>
        <p:nvSpPr>
          <p:cNvPr id="2" name="textbox1">
            <a:extLst>
              <a:ext uri="{FF2B5EF4-FFF2-40B4-BE49-F238E27FC236}">
                <a16:creationId xmlns:a16="http://schemas.microsoft.com/office/drawing/2014/main" id="{72EFCDD1-B71C-649E-2302-F2777DBBB73D}"/>
              </a:ext>
            </a:extLst>
          </p:cNvPr>
          <p:cNvSpPr txBox="1"/>
          <p:nvPr/>
        </p:nvSpPr>
        <p:spPr>
          <a:xfrm>
            <a:off x="1634494" y="4896425"/>
            <a:ext cx="2699343" cy="759062"/>
          </a:xfrm>
          <a:prstGeom prst="rect">
            <a:avLst/>
          </a:prstGeom>
          <a:noFill/>
        </p:spPr>
        <p:txBody>
          <a:bodyPr vert="horz" wrap="square" lIns="91440" tIns="90000" rIns="91440" bIns="90000" rtlCol="0" anchor="ctr">
            <a:noAutofit/>
          </a:bodyPr>
          <a:lstStyle>
            <a:lvl1pPr algn="r">
              <a:lnSpc>
                <a:spcPct val="90000"/>
              </a:lnSpc>
              <a:spcBef>
                <a:spcPct val="0"/>
              </a:spcBef>
              <a:buNone/>
              <a:defRPr sz="4400">
                <a:solidFill>
                  <a:schemeClr val="bg1"/>
                </a:solidFill>
                <a:latin typeface="+mj-lt"/>
                <a:ea typeface="+mj-ea"/>
                <a:cs typeface="+mj-cs"/>
              </a:defRPr>
            </a:lvl1pPr>
          </a:lstStyle>
          <a:p>
            <a:pPr algn="ctr"/>
            <a:r>
              <a:rPr lang="en-GB" sz="2400" dirty="0">
                <a:solidFill>
                  <a:srgbClr val="595959"/>
                </a:solidFill>
              </a:rPr>
              <a:t>low availability of RDTs</a:t>
            </a:r>
          </a:p>
        </p:txBody>
      </p:sp>
      <p:grpSp>
        <p:nvGrpSpPr>
          <p:cNvPr id="10" name="circle 2">
            <a:extLst>
              <a:ext uri="{FF2B5EF4-FFF2-40B4-BE49-F238E27FC236}">
                <a16:creationId xmlns:a16="http://schemas.microsoft.com/office/drawing/2014/main" id="{5AD4322C-9731-8612-DCA9-27C3545E9991}"/>
              </a:ext>
            </a:extLst>
          </p:cNvPr>
          <p:cNvGrpSpPr/>
          <p:nvPr/>
        </p:nvGrpSpPr>
        <p:grpSpPr>
          <a:xfrm>
            <a:off x="5078358" y="2201018"/>
            <a:ext cx="2399666" cy="2399666"/>
            <a:chOff x="470234" y="1852537"/>
            <a:chExt cx="2295039" cy="2295039"/>
          </a:xfrm>
        </p:grpSpPr>
        <p:sp>
          <p:nvSpPr>
            <p:cNvPr id="11" name="circle">
              <a:extLst>
                <a:ext uri="{FF2B5EF4-FFF2-40B4-BE49-F238E27FC236}">
                  <a16:creationId xmlns:a16="http://schemas.microsoft.com/office/drawing/2014/main" id="{22144AE6-305A-5F75-A3F3-2B8DE57184D8}"/>
                </a:ext>
              </a:extLst>
            </p:cNvPr>
            <p:cNvSpPr/>
            <p:nvPr/>
          </p:nvSpPr>
          <p:spPr>
            <a:xfrm>
              <a:off x="470234" y="1852537"/>
              <a:ext cx="2295039" cy="2295039"/>
            </a:xfrm>
            <a:prstGeom prst="ellipse">
              <a:avLst/>
            </a:prstGeom>
            <a:solidFill>
              <a:srgbClr val="CBEB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Picture 11">
              <a:extLst>
                <a:ext uri="{FF2B5EF4-FFF2-40B4-BE49-F238E27FC236}">
                  <a16:creationId xmlns:a16="http://schemas.microsoft.com/office/drawing/2014/main" id="{39ACC0A2-27C6-F705-2D41-7C00CFF85A4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09090" y="2397525"/>
              <a:ext cx="1217326" cy="1205063"/>
            </a:xfrm>
            <a:prstGeom prst="rect">
              <a:avLst/>
            </a:prstGeom>
          </p:spPr>
        </p:pic>
      </p:grpSp>
      <p:grpSp>
        <p:nvGrpSpPr>
          <p:cNvPr id="13" name="circle 3">
            <a:extLst>
              <a:ext uri="{FF2B5EF4-FFF2-40B4-BE49-F238E27FC236}">
                <a16:creationId xmlns:a16="http://schemas.microsoft.com/office/drawing/2014/main" id="{5B0B7206-2EA5-DE8B-4403-3875ACB12920}"/>
              </a:ext>
            </a:extLst>
          </p:cNvPr>
          <p:cNvGrpSpPr/>
          <p:nvPr/>
        </p:nvGrpSpPr>
        <p:grpSpPr>
          <a:xfrm>
            <a:off x="8372383" y="2201018"/>
            <a:ext cx="2399666" cy="2399666"/>
            <a:chOff x="470234" y="1852537"/>
            <a:chExt cx="2295039" cy="2295039"/>
          </a:xfrm>
        </p:grpSpPr>
        <p:sp>
          <p:nvSpPr>
            <p:cNvPr id="14" name="circle">
              <a:extLst>
                <a:ext uri="{FF2B5EF4-FFF2-40B4-BE49-F238E27FC236}">
                  <a16:creationId xmlns:a16="http://schemas.microsoft.com/office/drawing/2014/main" id="{4673CF86-EC72-D5C9-4997-52071F6BF47F}"/>
                </a:ext>
              </a:extLst>
            </p:cNvPr>
            <p:cNvSpPr/>
            <p:nvPr/>
          </p:nvSpPr>
          <p:spPr>
            <a:xfrm>
              <a:off x="470234" y="1852537"/>
              <a:ext cx="2295039" cy="2295039"/>
            </a:xfrm>
            <a:prstGeom prst="ellipse">
              <a:avLst/>
            </a:prstGeom>
            <a:solidFill>
              <a:srgbClr val="CBEB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5" name="Picture 14">
              <a:extLst>
                <a:ext uri="{FF2B5EF4-FFF2-40B4-BE49-F238E27FC236}">
                  <a16:creationId xmlns:a16="http://schemas.microsoft.com/office/drawing/2014/main" id="{89B43E93-825F-5A23-3C3A-4F0F49355ACE}"/>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963576" y="2345879"/>
              <a:ext cx="1308354" cy="1308354"/>
            </a:xfrm>
            <a:prstGeom prst="rect">
              <a:avLst/>
            </a:prstGeom>
          </p:spPr>
        </p:pic>
      </p:grpSp>
      <p:sp>
        <p:nvSpPr>
          <p:cNvPr id="16" name="Arrow: Right 15">
            <a:extLst>
              <a:ext uri="{FF2B5EF4-FFF2-40B4-BE49-F238E27FC236}">
                <a16:creationId xmlns:a16="http://schemas.microsoft.com/office/drawing/2014/main" id="{BD23C502-A021-328D-5A61-BFF04C7A08DB}"/>
              </a:ext>
            </a:extLst>
          </p:cNvPr>
          <p:cNvSpPr/>
          <p:nvPr/>
        </p:nvSpPr>
        <p:spPr>
          <a:xfrm>
            <a:off x="4481025" y="3208399"/>
            <a:ext cx="300306" cy="384904"/>
          </a:xfrm>
          <a:prstGeom prst="rightArrow">
            <a:avLst/>
          </a:prstGeom>
          <a:solidFill>
            <a:srgbClr val="557D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textbox2">
            <a:extLst>
              <a:ext uri="{FF2B5EF4-FFF2-40B4-BE49-F238E27FC236}">
                <a16:creationId xmlns:a16="http://schemas.microsoft.com/office/drawing/2014/main" id="{2E30D732-D600-ADD4-05FE-884DB7FBFF43}"/>
              </a:ext>
            </a:extLst>
          </p:cNvPr>
          <p:cNvSpPr txBox="1"/>
          <p:nvPr/>
        </p:nvSpPr>
        <p:spPr>
          <a:xfrm>
            <a:off x="4928520" y="4896425"/>
            <a:ext cx="2699343" cy="759062"/>
          </a:xfrm>
          <a:prstGeom prst="rect">
            <a:avLst/>
          </a:prstGeom>
          <a:noFill/>
        </p:spPr>
        <p:txBody>
          <a:bodyPr vert="horz" wrap="square" lIns="91440" tIns="90000" rIns="91440" bIns="90000" rtlCol="0" anchor="ctr">
            <a:noAutofit/>
          </a:bodyPr>
          <a:lstStyle>
            <a:lvl1pPr algn="r">
              <a:lnSpc>
                <a:spcPct val="90000"/>
              </a:lnSpc>
              <a:spcBef>
                <a:spcPct val="0"/>
              </a:spcBef>
              <a:buNone/>
              <a:defRPr sz="4400">
                <a:solidFill>
                  <a:schemeClr val="bg1"/>
                </a:solidFill>
                <a:latin typeface="+mj-lt"/>
                <a:ea typeface="+mj-ea"/>
                <a:cs typeface="+mj-cs"/>
              </a:defRPr>
            </a:lvl1pPr>
          </a:lstStyle>
          <a:p>
            <a:pPr algn="ctr"/>
            <a:r>
              <a:rPr lang="en-GB" sz="2400" dirty="0">
                <a:solidFill>
                  <a:srgbClr val="595959"/>
                </a:solidFill>
              </a:rPr>
              <a:t>reasons</a:t>
            </a:r>
          </a:p>
        </p:txBody>
      </p:sp>
      <p:sp>
        <p:nvSpPr>
          <p:cNvPr id="18" name="textbox3">
            <a:extLst>
              <a:ext uri="{FF2B5EF4-FFF2-40B4-BE49-F238E27FC236}">
                <a16:creationId xmlns:a16="http://schemas.microsoft.com/office/drawing/2014/main" id="{E495B9C8-A05B-B47E-7A74-FF0BFD96C526}"/>
              </a:ext>
            </a:extLst>
          </p:cNvPr>
          <p:cNvSpPr txBox="1"/>
          <p:nvPr/>
        </p:nvSpPr>
        <p:spPr>
          <a:xfrm>
            <a:off x="8222545" y="4896425"/>
            <a:ext cx="2699343" cy="759062"/>
          </a:xfrm>
          <a:prstGeom prst="rect">
            <a:avLst/>
          </a:prstGeom>
          <a:noFill/>
        </p:spPr>
        <p:txBody>
          <a:bodyPr vert="horz" wrap="square" lIns="91440" tIns="90000" rIns="91440" bIns="90000" rtlCol="0" anchor="ctr">
            <a:noAutofit/>
          </a:bodyPr>
          <a:lstStyle>
            <a:lvl1pPr algn="r">
              <a:lnSpc>
                <a:spcPct val="90000"/>
              </a:lnSpc>
              <a:spcBef>
                <a:spcPct val="0"/>
              </a:spcBef>
              <a:buNone/>
              <a:defRPr sz="4400">
                <a:solidFill>
                  <a:schemeClr val="bg1"/>
                </a:solidFill>
                <a:latin typeface="+mj-lt"/>
                <a:ea typeface="+mj-ea"/>
                <a:cs typeface="+mj-cs"/>
              </a:defRPr>
            </a:lvl1pPr>
          </a:lstStyle>
          <a:p>
            <a:pPr algn="ctr"/>
            <a:r>
              <a:rPr lang="en-GB" sz="2400" dirty="0">
                <a:solidFill>
                  <a:srgbClr val="595959"/>
                </a:solidFill>
              </a:rPr>
              <a:t>right actions </a:t>
            </a:r>
          </a:p>
        </p:txBody>
      </p:sp>
      <p:sp>
        <p:nvSpPr>
          <p:cNvPr id="19" name="Arrow: Right 18">
            <a:extLst>
              <a:ext uri="{FF2B5EF4-FFF2-40B4-BE49-F238E27FC236}">
                <a16:creationId xmlns:a16="http://schemas.microsoft.com/office/drawing/2014/main" id="{613159C7-835A-B588-02FB-72F374E7C942}"/>
              </a:ext>
            </a:extLst>
          </p:cNvPr>
          <p:cNvSpPr/>
          <p:nvPr/>
        </p:nvSpPr>
        <p:spPr>
          <a:xfrm>
            <a:off x="7775051" y="3208399"/>
            <a:ext cx="300306" cy="384904"/>
          </a:xfrm>
          <a:prstGeom prst="rightArrow">
            <a:avLst/>
          </a:prstGeom>
          <a:solidFill>
            <a:srgbClr val="557D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22" name="Group 21">
            <a:extLst>
              <a:ext uri="{FF2B5EF4-FFF2-40B4-BE49-F238E27FC236}">
                <a16:creationId xmlns:a16="http://schemas.microsoft.com/office/drawing/2014/main" id="{5C1F44BC-B8B7-AC72-669C-00ACD2CA8D73}"/>
              </a:ext>
            </a:extLst>
          </p:cNvPr>
          <p:cNvGrpSpPr/>
          <p:nvPr/>
        </p:nvGrpSpPr>
        <p:grpSpPr>
          <a:xfrm>
            <a:off x="1784332" y="2201018"/>
            <a:ext cx="2399666" cy="2399666"/>
            <a:chOff x="1481452" y="1816007"/>
            <a:chExt cx="2399666" cy="2399666"/>
          </a:xfrm>
          <a:solidFill>
            <a:srgbClr val="CBEBE6"/>
          </a:solidFill>
        </p:grpSpPr>
        <p:sp>
          <p:nvSpPr>
            <p:cNvPr id="8" name="circle">
              <a:extLst>
                <a:ext uri="{FF2B5EF4-FFF2-40B4-BE49-F238E27FC236}">
                  <a16:creationId xmlns:a16="http://schemas.microsoft.com/office/drawing/2014/main" id="{5BA30381-2672-910D-2D14-1E936492466D}"/>
                </a:ext>
              </a:extLst>
            </p:cNvPr>
            <p:cNvSpPr/>
            <p:nvPr/>
          </p:nvSpPr>
          <p:spPr>
            <a:xfrm>
              <a:off x="1481452" y="1816007"/>
              <a:ext cx="2399666" cy="239966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1" name="Picture 20">
              <a:extLst>
                <a:ext uri="{FF2B5EF4-FFF2-40B4-BE49-F238E27FC236}">
                  <a16:creationId xmlns:a16="http://schemas.microsoft.com/office/drawing/2014/main" id="{87EAC60B-D59D-F929-9925-A2534B6F905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90602" y="2270929"/>
              <a:ext cx="1581366" cy="1489822"/>
            </a:xfrm>
            <a:prstGeom prst="rect">
              <a:avLst/>
            </a:prstGeom>
            <a:grpFill/>
          </p:spPr>
        </p:pic>
      </p:grpSp>
      <p:sp>
        <p:nvSpPr>
          <p:cNvPr id="25" name="Sentence stem">
            <a:extLst>
              <a:ext uri="{FF2B5EF4-FFF2-40B4-BE49-F238E27FC236}">
                <a16:creationId xmlns:a16="http://schemas.microsoft.com/office/drawing/2014/main" id="{2915D9C7-9169-CC3D-E6A1-2BD245D78D66}"/>
              </a:ext>
            </a:extLst>
          </p:cNvPr>
          <p:cNvSpPr txBox="1"/>
          <p:nvPr/>
        </p:nvSpPr>
        <p:spPr>
          <a:xfrm>
            <a:off x="755915" y="1002206"/>
            <a:ext cx="9662917" cy="428002"/>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2400" b="1" dirty="0">
                <a:solidFill>
                  <a:schemeClr val="tx1">
                    <a:lumMod val="65000"/>
                    <a:lumOff val="35000"/>
                  </a:schemeClr>
                </a:solidFill>
              </a:rPr>
              <a:t>Example: role of interpretation</a:t>
            </a:r>
          </a:p>
        </p:txBody>
      </p:sp>
    </p:spTree>
    <p:extLst>
      <p:ext uri="{BB962C8B-B14F-4D97-AF65-F5344CB8AC3E}">
        <p14:creationId xmlns:p14="http://schemas.microsoft.com/office/powerpoint/2010/main" val="3334837851"/>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31" presetClass="entr" presetSubtype="0"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 calcmode="lin" valueType="num">
                                      <p:cBhvr>
                                        <p:cTn id="12" dur="500" fill="hold"/>
                                        <p:tgtEl>
                                          <p:spTgt spid="22"/>
                                        </p:tgtEl>
                                        <p:attrNameLst>
                                          <p:attrName>ppt_w</p:attrName>
                                        </p:attrNameLst>
                                      </p:cBhvr>
                                      <p:tavLst>
                                        <p:tav tm="0">
                                          <p:val>
                                            <p:fltVal val="0"/>
                                          </p:val>
                                        </p:tav>
                                        <p:tav tm="100000">
                                          <p:val>
                                            <p:strVal val="#ppt_w"/>
                                          </p:val>
                                        </p:tav>
                                      </p:tavLst>
                                    </p:anim>
                                    <p:anim calcmode="lin" valueType="num">
                                      <p:cBhvr>
                                        <p:cTn id="13" dur="500" fill="hold"/>
                                        <p:tgtEl>
                                          <p:spTgt spid="22"/>
                                        </p:tgtEl>
                                        <p:attrNameLst>
                                          <p:attrName>ppt_h</p:attrName>
                                        </p:attrNameLst>
                                      </p:cBhvr>
                                      <p:tavLst>
                                        <p:tav tm="0">
                                          <p:val>
                                            <p:fltVal val="0"/>
                                          </p:val>
                                        </p:tav>
                                        <p:tav tm="100000">
                                          <p:val>
                                            <p:strVal val="#ppt_h"/>
                                          </p:val>
                                        </p:tav>
                                      </p:tavLst>
                                    </p:anim>
                                    <p:anim calcmode="lin" valueType="num">
                                      <p:cBhvr>
                                        <p:cTn id="14" dur="500" fill="hold"/>
                                        <p:tgtEl>
                                          <p:spTgt spid="22"/>
                                        </p:tgtEl>
                                        <p:attrNameLst>
                                          <p:attrName>style.rotation</p:attrName>
                                        </p:attrNameLst>
                                      </p:cBhvr>
                                      <p:tavLst>
                                        <p:tav tm="0">
                                          <p:val>
                                            <p:fltVal val="90"/>
                                          </p:val>
                                        </p:tav>
                                        <p:tav tm="100000">
                                          <p:val>
                                            <p:fltVal val="0"/>
                                          </p:val>
                                        </p:tav>
                                      </p:tavLst>
                                    </p:anim>
                                    <p:animEffect transition="in" filter="fade">
                                      <p:cBhvr>
                                        <p:cTn id="15" dur="500"/>
                                        <p:tgtEl>
                                          <p:spTgt spid="2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500"/>
                                        <p:tgtEl>
                                          <p:spTgt spid="2"/>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wipe(left)">
                                      <p:cBhvr>
                                        <p:cTn id="23" dur="500"/>
                                        <p:tgtEl>
                                          <p:spTgt spid="16"/>
                                        </p:tgtEl>
                                      </p:cBhvr>
                                    </p:animEffect>
                                  </p:childTnLst>
                                </p:cTn>
                              </p:par>
                            </p:childTnLst>
                          </p:cTn>
                        </p:par>
                        <p:par>
                          <p:cTn id="24" fill="hold">
                            <p:stCondLst>
                              <p:cond delay="500"/>
                            </p:stCondLst>
                            <p:childTnLst>
                              <p:par>
                                <p:cTn id="25" presetID="31" presetClass="entr" presetSubtype="0" fill="hold" nodeType="afterEffect">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cBhvr>
                                        <p:cTn id="27" dur="500" fill="hold"/>
                                        <p:tgtEl>
                                          <p:spTgt spid="10"/>
                                        </p:tgtEl>
                                        <p:attrNameLst>
                                          <p:attrName>ppt_w</p:attrName>
                                        </p:attrNameLst>
                                      </p:cBhvr>
                                      <p:tavLst>
                                        <p:tav tm="0">
                                          <p:val>
                                            <p:fltVal val="0"/>
                                          </p:val>
                                        </p:tav>
                                        <p:tav tm="100000">
                                          <p:val>
                                            <p:strVal val="#ppt_w"/>
                                          </p:val>
                                        </p:tav>
                                      </p:tavLst>
                                    </p:anim>
                                    <p:anim calcmode="lin" valueType="num">
                                      <p:cBhvr>
                                        <p:cTn id="28" dur="500" fill="hold"/>
                                        <p:tgtEl>
                                          <p:spTgt spid="10"/>
                                        </p:tgtEl>
                                        <p:attrNameLst>
                                          <p:attrName>ppt_h</p:attrName>
                                        </p:attrNameLst>
                                      </p:cBhvr>
                                      <p:tavLst>
                                        <p:tav tm="0">
                                          <p:val>
                                            <p:fltVal val="0"/>
                                          </p:val>
                                        </p:tav>
                                        <p:tav tm="100000">
                                          <p:val>
                                            <p:strVal val="#ppt_h"/>
                                          </p:val>
                                        </p:tav>
                                      </p:tavLst>
                                    </p:anim>
                                    <p:anim calcmode="lin" valueType="num">
                                      <p:cBhvr>
                                        <p:cTn id="29" dur="500" fill="hold"/>
                                        <p:tgtEl>
                                          <p:spTgt spid="10"/>
                                        </p:tgtEl>
                                        <p:attrNameLst>
                                          <p:attrName>style.rotation</p:attrName>
                                        </p:attrNameLst>
                                      </p:cBhvr>
                                      <p:tavLst>
                                        <p:tav tm="0">
                                          <p:val>
                                            <p:fltVal val="90"/>
                                          </p:val>
                                        </p:tav>
                                        <p:tav tm="100000">
                                          <p:val>
                                            <p:fltVal val="0"/>
                                          </p:val>
                                        </p:tav>
                                      </p:tavLst>
                                    </p:anim>
                                    <p:animEffect transition="in" filter="fade">
                                      <p:cBhvr>
                                        <p:cTn id="30" dur="500"/>
                                        <p:tgtEl>
                                          <p:spTgt spid="10"/>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7"/>
                                        </p:tgtEl>
                                        <p:attrNameLst>
                                          <p:attrName>style.visibility</p:attrName>
                                        </p:attrNameLst>
                                      </p:cBhvr>
                                      <p:to>
                                        <p:strVal val="visible"/>
                                      </p:to>
                                    </p:set>
                                    <p:animEffect transition="in" filter="fade">
                                      <p:cBhvr>
                                        <p:cTn id="33" dur="500"/>
                                        <p:tgtEl>
                                          <p:spTgt spid="17"/>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grpId="0" nodeType="clickEffect">
                                  <p:stCondLst>
                                    <p:cond delay="0"/>
                                  </p:stCondLst>
                                  <p:childTnLst>
                                    <p:set>
                                      <p:cBhvr>
                                        <p:cTn id="37" dur="1" fill="hold">
                                          <p:stCondLst>
                                            <p:cond delay="0"/>
                                          </p:stCondLst>
                                        </p:cTn>
                                        <p:tgtEl>
                                          <p:spTgt spid="19"/>
                                        </p:tgtEl>
                                        <p:attrNameLst>
                                          <p:attrName>style.visibility</p:attrName>
                                        </p:attrNameLst>
                                      </p:cBhvr>
                                      <p:to>
                                        <p:strVal val="visible"/>
                                      </p:to>
                                    </p:set>
                                    <p:animEffect transition="in" filter="wipe(left)">
                                      <p:cBhvr>
                                        <p:cTn id="38" dur="500"/>
                                        <p:tgtEl>
                                          <p:spTgt spid="19"/>
                                        </p:tgtEl>
                                      </p:cBhvr>
                                    </p:animEffect>
                                  </p:childTnLst>
                                </p:cTn>
                              </p:par>
                            </p:childTnLst>
                          </p:cTn>
                        </p:par>
                        <p:par>
                          <p:cTn id="39" fill="hold">
                            <p:stCondLst>
                              <p:cond delay="500"/>
                            </p:stCondLst>
                            <p:childTnLst>
                              <p:par>
                                <p:cTn id="40" presetID="31" presetClass="entr" presetSubtype="0" fill="hold" nodeType="afterEffect">
                                  <p:stCondLst>
                                    <p:cond delay="0"/>
                                  </p:stCondLst>
                                  <p:childTnLst>
                                    <p:set>
                                      <p:cBhvr>
                                        <p:cTn id="41" dur="1" fill="hold">
                                          <p:stCondLst>
                                            <p:cond delay="0"/>
                                          </p:stCondLst>
                                        </p:cTn>
                                        <p:tgtEl>
                                          <p:spTgt spid="13"/>
                                        </p:tgtEl>
                                        <p:attrNameLst>
                                          <p:attrName>style.visibility</p:attrName>
                                        </p:attrNameLst>
                                      </p:cBhvr>
                                      <p:to>
                                        <p:strVal val="visible"/>
                                      </p:to>
                                    </p:set>
                                    <p:anim calcmode="lin" valueType="num">
                                      <p:cBhvr>
                                        <p:cTn id="42" dur="500" fill="hold"/>
                                        <p:tgtEl>
                                          <p:spTgt spid="13"/>
                                        </p:tgtEl>
                                        <p:attrNameLst>
                                          <p:attrName>ppt_w</p:attrName>
                                        </p:attrNameLst>
                                      </p:cBhvr>
                                      <p:tavLst>
                                        <p:tav tm="0">
                                          <p:val>
                                            <p:fltVal val="0"/>
                                          </p:val>
                                        </p:tav>
                                        <p:tav tm="100000">
                                          <p:val>
                                            <p:strVal val="#ppt_w"/>
                                          </p:val>
                                        </p:tav>
                                      </p:tavLst>
                                    </p:anim>
                                    <p:anim calcmode="lin" valueType="num">
                                      <p:cBhvr>
                                        <p:cTn id="43" dur="500" fill="hold"/>
                                        <p:tgtEl>
                                          <p:spTgt spid="13"/>
                                        </p:tgtEl>
                                        <p:attrNameLst>
                                          <p:attrName>ppt_h</p:attrName>
                                        </p:attrNameLst>
                                      </p:cBhvr>
                                      <p:tavLst>
                                        <p:tav tm="0">
                                          <p:val>
                                            <p:fltVal val="0"/>
                                          </p:val>
                                        </p:tav>
                                        <p:tav tm="100000">
                                          <p:val>
                                            <p:strVal val="#ppt_h"/>
                                          </p:val>
                                        </p:tav>
                                      </p:tavLst>
                                    </p:anim>
                                    <p:anim calcmode="lin" valueType="num">
                                      <p:cBhvr>
                                        <p:cTn id="44" dur="500" fill="hold"/>
                                        <p:tgtEl>
                                          <p:spTgt spid="13"/>
                                        </p:tgtEl>
                                        <p:attrNameLst>
                                          <p:attrName>style.rotation</p:attrName>
                                        </p:attrNameLst>
                                      </p:cBhvr>
                                      <p:tavLst>
                                        <p:tav tm="0">
                                          <p:val>
                                            <p:fltVal val="90"/>
                                          </p:val>
                                        </p:tav>
                                        <p:tav tm="100000">
                                          <p:val>
                                            <p:fltVal val="0"/>
                                          </p:val>
                                        </p:tav>
                                      </p:tavLst>
                                    </p:anim>
                                    <p:animEffect transition="in" filter="fade">
                                      <p:cBhvr>
                                        <p:cTn id="45" dur="500"/>
                                        <p:tgtEl>
                                          <p:spTgt spid="13"/>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8"/>
                                        </p:tgtEl>
                                        <p:attrNameLst>
                                          <p:attrName>style.visibility</p:attrName>
                                        </p:attrNameLst>
                                      </p:cBhvr>
                                      <p:to>
                                        <p:strVal val="visible"/>
                                      </p:to>
                                    </p:set>
                                    <p:animEffect transition="in" filter="fade">
                                      <p:cBhvr>
                                        <p:cTn id="48"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6" grpId="0" animBg="1"/>
      <p:bldP spid="17" grpId="0"/>
      <p:bldP spid="18" grpId="0"/>
      <p:bldP spid="19" grpId="0" animBg="1"/>
      <p:bldP spid="2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B1B7C6B9-D03A-9C24-1D70-4EFD1EB0386E}"/>
              </a:ext>
            </a:extLst>
          </p:cNvPr>
          <p:cNvGrpSpPr/>
          <p:nvPr/>
        </p:nvGrpSpPr>
        <p:grpSpPr>
          <a:xfrm>
            <a:off x="1" y="1805920"/>
            <a:ext cx="12175670" cy="3243080"/>
            <a:chOff x="1" y="1805920"/>
            <a:chExt cx="12175670" cy="3243080"/>
          </a:xfrm>
        </p:grpSpPr>
        <p:sp>
          <p:nvSpPr>
            <p:cNvPr id="31" name="Rectangle 30">
              <a:extLst>
                <a:ext uri="{FF2B5EF4-FFF2-40B4-BE49-F238E27FC236}">
                  <a16:creationId xmlns:a16="http://schemas.microsoft.com/office/drawing/2014/main" id="{C722E496-F0A4-4BBC-8A7E-23EC7AF1D461}"/>
                </a:ext>
              </a:extLst>
            </p:cNvPr>
            <p:cNvSpPr/>
            <p:nvPr/>
          </p:nvSpPr>
          <p:spPr>
            <a:xfrm>
              <a:off x="3225226" y="1805920"/>
              <a:ext cx="8950445" cy="3240000"/>
            </a:xfrm>
            <a:prstGeom prst="rect">
              <a:avLst/>
            </a:prstGeom>
            <a:solidFill>
              <a:srgbClr val="25B1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33" name="Picture 32">
              <a:extLst>
                <a:ext uri="{FF2B5EF4-FFF2-40B4-BE49-F238E27FC236}">
                  <a16:creationId xmlns:a16="http://schemas.microsoft.com/office/drawing/2014/main" id="{AF39FB24-B5A4-81D3-0EA4-95C7191023CE}"/>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rot="5400000">
              <a:off x="-1523" y="1807445"/>
              <a:ext cx="3243079" cy="3240031"/>
            </a:xfrm>
            <a:prstGeom prst="rect">
              <a:avLst/>
            </a:prstGeom>
          </p:spPr>
        </p:pic>
      </p:grpSp>
      <p:sp>
        <p:nvSpPr>
          <p:cNvPr id="11" name="TextBox 10">
            <a:extLst>
              <a:ext uri="{FF2B5EF4-FFF2-40B4-BE49-F238E27FC236}">
                <a16:creationId xmlns:a16="http://schemas.microsoft.com/office/drawing/2014/main" id="{9D060800-B7AB-63FD-EA24-369378A4F8DF}"/>
              </a:ext>
            </a:extLst>
          </p:cNvPr>
          <p:cNvSpPr txBox="1"/>
          <p:nvPr/>
        </p:nvSpPr>
        <p:spPr>
          <a:xfrm>
            <a:off x="3499200" y="2677993"/>
            <a:ext cx="7663630" cy="428002"/>
          </a:xfrm>
          <a:prstGeom prst="rect">
            <a:avLst/>
          </a:prstGeom>
        </p:spPr>
        <p:txBody>
          <a:bodyPr vert="horz" wrap="square" lIns="91440" tIns="45720" rIns="91440" bIns="45720" rtlCol="0" anchor="b">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2400" dirty="0"/>
              <a:t>You have now completed Unit 1.</a:t>
            </a:r>
          </a:p>
        </p:txBody>
      </p:sp>
      <p:pic>
        <p:nvPicPr>
          <p:cNvPr id="13" name="Picture 12">
            <a:extLst>
              <a:ext uri="{FF2B5EF4-FFF2-40B4-BE49-F238E27FC236}">
                <a16:creationId xmlns:a16="http://schemas.microsoft.com/office/drawing/2014/main" id="{F68593BF-4BEE-2086-1B40-EC8859E1E5E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720225" y="236365"/>
            <a:ext cx="2141567" cy="655855"/>
          </a:xfrm>
          <a:prstGeom prst="rect">
            <a:avLst/>
          </a:prstGeom>
        </p:spPr>
      </p:pic>
      <p:sp>
        <p:nvSpPr>
          <p:cNvPr id="12" name="TextBox 11">
            <a:extLst>
              <a:ext uri="{FF2B5EF4-FFF2-40B4-BE49-F238E27FC236}">
                <a16:creationId xmlns:a16="http://schemas.microsoft.com/office/drawing/2014/main" id="{ED3E103A-B4A6-49A9-9DE5-C38654D1AF97}"/>
              </a:ext>
            </a:extLst>
          </p:cNvPr>
          <p:cNvSpPr txBox="1"/>
          <p:nvPr/>
        </p:nvSpPr>
        <p:spPr>
          <a:xfrm>
            <a:off x="3499200" y="3427460"/>
            <a:ext cx="7528029" cy="760401"/>
          </a:xfrm>
          <a:prstGeom prst="rect">
            <a:avLst/>
          </a:prstGeom>
        </p:spPr>
        <p:txBody>
          <a:bodyPr vert="horz" wrap="square" lIns="91440" tIns="45720" rIns="91440" bIns="45720" rtlCol="0" anchor="b">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2400" dirty="0"/>
              <a:t>In the next unit, we will look at the stages of the data interpretation cycle in further detail.</a:t>
            </a:r>
          </a:p>
        </p:txBody>
      </p:sp>
    </p:spTree>
    <p:custDataLst>
      <p:tags r:id="rId1"/>
    </p:custDataLst>
    <p:extLst>
      <p:ext uri="{BB962C8B-B14F-4D97-AF65-F5344CB8AC3E}">
        <p14:creationId xmlns:p14="http://schemas.microsoft.com/office/powerpoint/2010/main" val="714363557"/>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COUNT" val="16"/>
  <p:tag name="ARTICULATE_PROJECT_OPEN" val="0"/>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2">
      <a:majorFont>
        <a:latin typeface="Atkinson Hyperlegible"/>
        <a:ea typeface=""/>
        <a:cs typeface=""/>
      </a:majorFont>
      <a:minorFont>
        <a:latin typeface="Atkinson Hyperlegibl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13820</TotalTime>
  <Words>797</Words>
  <Application>Microsoft Office PowerPoint</Application>
  <PresentationFormat>Widescreen</PresentationFormat>
  <Paragraphs>116</Paragraphs>
  <Slides>9</Slides>
  <Notes>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vt:i4>
      </vt:variant>
    </vt:vector>
  </HeadingPairs>
  <TitlesOfParts>
    <vt:vector size="14" baseType="lpstr">
      <vt:lpstr>Arial</vt:lpstr>
      <vt:lpstr>Calibri</vt:lpstr>
      <vt:lpstr>Atkinson Hyperlegible</vt:lpstr>
      <vt:lpstr>Cambria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HHFA_dic_module4_unit1_en</dc:title>
  <dc:creator>WHO</dc:creator>
  <cp:lastModifiedBy>Alycia Kearney</cp:lastModifiedBy>
  <cp:revision>120</cp:revision>
  <dcterms:created xsi:type="dcterms:W3CDTF">2022-07-29T14:12:36Z</dcterms:created>
  <dcterms:modified xsi:type="dcterms:W3CDTF">2023-02-02T10:28:37Z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49A61451-EF37-459D-B250-D6265FEC33DA</vt:lpwstr>
  </property>
  <property fmtid="{D5CDD505-2E9C-101B-9397-08002B2CF9AE}" pid="3" name="ArticulatePath">
    <vt:lpwstr>skin-v0.2</vt:lpwstr>
  </property>
</Properties>
</file>